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2.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notesSlides/notesSlide3.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4.xml" ContentType="application/vnd.openxmlformats-officedocument.presentationml.notesSlide+xml"/>
  <Override PartName="/ppt/charts/chart9.xml" ContentType="application/vnd.openxmlformats-officedocument.drawingml.chart+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2" r:id="rId1"/>
  </p:sldMasterIdLst>
  <p:notesMasterIdLst>
    <p:notesMasterId r:id="rId21"/>
  </p:notesMasterIdLst>
  <p:sldIdLst>
    <p:sldId id="256" r:id="rId2"/>
    <p:sldId id="257" r:id="rId3"/>
    <p:sldId id="258" r:id="rId4"/>
    <p:sldId id="273" r:id="rId5"/>
    <p:sldId id="266" r:id="rId6"/>
    <p:sldId id="263" r:id="rId7"/>
    <p:sldId id="264" r:id="rId8"/>
    <p:sldId id="267" r:id="rId9"/>
    <p:sldId id="268" r:id="rId10"/>
    <p:sldId id="261" r:id="rId11"/>
    <p:sldId id="262" r:id="rId12"/>
    <p:sldId id="269" r:id="rId13"/>
    <p:sldId id="270" r:id="rId14"/>
    <p:sldId id="259" r:id="rId15"/>
    <p:sldId id="260" r:id="rId16"/>
    <p:sldId id="271" r:id="rId17"/>
    <p:sldId id="275" r:id="rId18"/>
    <p:sldId id="274" r:id="rId19"/>
    <p:sldId id="272" r:id="rId20"/>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Knyga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Vartotojas\Desktop\sonatai1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Vartotojas\Desktop\sonatai1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Knyga1"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K:\sonatai.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K:\sonatai.xlsx" TargetMode="External"/></Relationships>
</file>

<file path=ppt/charts/_rels/chart7.xml.rels><?xml version="1.0" encoding="UTF-8" standalone="yes"?>
<Relationships xmlns="http://schemas.openxmlformats.org/package/2006/relationships"><Relationship Id="rId2" Type="http://schemas.openxmlformats.org/officeDocument/2006/relationships/oleObject" Target="Knyga1" TargetMode="External"/><Relationship Id="rId1" Type="http://schemas.openxmlformats.org/officeDocument/2006/relationships/image" Target="../media/image2.jpeg"/></Relationships>
</file>

<file path=ppt/charts/_rels/chart8.xml.rels><?xml version="1.0" encoding="UTF-8" standalone="yes"?>
<Relationships xmlns="http://schemas.openxmlformats.org/package/2006/relationships"><Relationship Id="rId1" Type="http://schemas.openxmlformats.org/officeDocument/2006/relationships/oleObject" Target="file:///K:\sonatai.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K:\sonatai.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a:defRPr/>
            </a:pPr>
            <a:r>
              <a:rPr lang="lt-LT" sz="1000" dirty="0"/>
              <a:t>MOKINIŲ APKLAUSOS REZULTATAI  </a:t>
            </a:r>
          </a:p>
        </c:rich>
      </c:tx>
      <c:layout>
        <c:manualLayout>
          <c:xMode val="edge"/>
          <c:yMode val="edge"/>
          <c:x val="0.38080126219497307"/>
          <c:y val="1.6794624662179004E-2"/>
        </c:manualLayout>
      </c:layout>
      <c:overlay val="0"/>
    </c:title>
    <c:autoTitleDeleted val="0"/>
    <c:plotArea>
      <c:layout>
        <c:manualLayout>
          <c:layoutTarget val="inner"/>
          <c:xMode val="edge"/>
          <c:yMode val="edge"/>
          <c:x val="0.46585466492423655"/>
          <c:y val="0.16004660177740926"/>
          <c:w val="0.53414535522079165"/>
          <c:h val="0.81769831652621983"/>
        </c:manualLayout>
      </c:layout>
      <c:barChart>
        <c:barDir val="bar"/>
        <c:grouping val="clustered"/>
        <c:varyColors val="0"/>
        <c:ser>
          <c:idx val="0"/>
          <c:order val="0"/>
          <c:spPr>
            <a:ln>
              <a:noFill/>
            </a:ln>
          </c:spPr>
          <c:invertIfNegative val="0"/>
          <c:cat>
            <c:strRef>
              <c:f>Lapas1!$B$4:$B$13</c:f>
              <c:strCache>
                <c:ptCount val="10"/>
                <c:pt idx="0">
                  <c:v>Geras mikroklimatas ir jie gerai sutaria tarpusavyje</c:v>
                </c:pt>
                <c:pt idx="1">
                  <c:v>Nepatiria patyčių, nesišaipo iš siekiančių rezultatų</c:v>
                </c:pt>
                <c:pt idx="2">
                  <c:v>Mokytojai su jais elgiasi draugiškai ir pagarbiai</c:v>
                </c:pt>
                <c:pt idx="3">
                  <c:v>Patenkinti, kad mokosi būtent šiame sporto centre</c:v>
                </c:pt>
                <c:pt idx="4">
                  <c:v>Jų nuomonė svarbi sporto centre</c:v>
                </c:pt>
                <c:pt idx="5">
                  <c:v>Jų pasiekimai ir laimėjimai yra įvertinami</c:v>
                </c:pt>
                <c:pt idx="6">
                  <c:v>Laikosi sporto centro taisyklių</c:v>
                </c:pt>
                <c:pt idx="7">
                  <c:v>Treniruočių tvarkaraštis yra patogus</c:v>
                </c:pt>
                <c:pt idx="8">
                  <c:v>Sporto centre dirba stiprūs visų sporto šakų mokytojai</c:v>
                </c:pt>
                <c:pt idx="9">
                  <c:v>Mokiniai didžiuojasi sporto centro simbolika</c:v>
                </c:pt>
              </c:strCache>
            </c:strRef>
          </c:cat>
          <c:val>
            <c:numRef>
              <c:f>Lapas1!$C$4:$C$13</c:f>
              <c:numCache>
                <c:formatCode>0%</c:formatCode>
                <c:ptCount val="10"/>
                <c:pt idx="0">
                  <c:v>0.97000000000000053</c:v>
                </c:pt>
                <c:pt idx="1">
                  <c:v>0.97000000000000053</c:v>
                </c:pt>
                <c:pt idx="2">
                  <c:v>0.95000000000000062</c:v>
                </c:pt>
                <c:pt idx="3">
                  <c:v>0.97000000000000053</c:v>
                </c:pt>
                <c:pt idx="4">
                  <c:v>0.93</c:v>
                </c:pt>
                <c:pt idx="5">
                  <c:v>0.97000000000000053</c:v>
                </c:pt>
                <c:pt idx="6">
                  <c:v>0.95000000000000062</c:v>
                </c:pt>
                <c:pt idx="7">
                  <c:v>0.91</c:v>
                </c:pt>
                <c:pt idx="8">
                  <c:v>0.89000000000000046</c:v>
                </c:pt>
                <c:pt idx="9">
                  <c:v>0.86000000000000065</c:v>
                </c:pt>
              </c:numCache>
            </c:numRef>
          </c:val>
        </c:ser>
        <c:dLbls>
          <c:showLegendKey val="0"/>
          <c:showVal val="1"/>
          <c:showCatName val="0"/>
          <c:showSerName val="0"/>
          <c:showPercent val="0"/>
          <c:showBubbleSize val="0"/>
        </c:dLbls>
        <c:gapWidth val="150"/>
        <c:overlap val="-25"/>
        <c:axId val="70075520"/>
        <c:axId val="70077056"/>
      </c:barChart>
      <c:catAx>
        <c:axId val="70075520"/>
        <c:scaling>
          <c:orientation val="minMax"/>
        </c:scaling>
        <c:delete val="0"/>
        <c:axPos val="l"/>
        <c:majorTickMark val="none"/>
        <c:minorTickMark val="none"/>
        <c:tickLblPos val="nextTo"/>
        <c:txPr>
          <a:bodyPr/>
          <a:lstStyle/>
          <a:p>
            <a:pPr>
              <a:defRPr sz="1100" baseline="0"/>
            </a:pPr>
            <a:endParaRPr lang="lt-LT"/>
          </a:p>
        </c:txPr>
        <c:crossAx val="70077056"/>
        <c:crosses val="autoZero"/>
        <c:auto val="1"/>
        <c:lblAlgn val="ctr"/>
        <c:lblOffset val="100"/>
        <c:noMultiLvlLbl val="0"/>
      </c:catAx>
      <c:valAx>
        <c:axId val="70077056"/>
        <c:scaling>
          <c:orientation val="minMax"/>
        </c:scaling>
        <c:delete val="1"/>
        <c:axPos val="b"/>
        <c:numFmt formatCode="0%" sourceLinked="1"/>
        <c:majorTickMark val="none"/>
        <c:minorTickMark val="none"/>
        <c:tickLblPos val="none"/>
        <c:crossAx val="70075520"/>
        <c:crosses val="autoZero"/>
        <c:crossBetween val="between"/>
      </c:valAx>
      <c:spPr>
        <a:ln cmpd="dbl">
          <a:solidFill>
            <a:srgbClr val="4F81BD"/>
          </a:solidFill>
        </a:ln>
      </c:spPr>
    </c:plotArea>
    <c:plotVisOnly val="1"/>
    <c:dispBlanksAs val="gap"/>
    <c:showDLblsOverMax val="0"/>
  </c:chart>
  <c:spPr>
    <a:gradFill flip="none" rotWithShape="1">
      <a:gsLst>
        <a:gs pos="0">
          <a:srgbClr val="FBEAC7"/>
        </a:gs>
        <a:gs pos="17999">
          <a:srgbClr val="FEE7F2"/>
        </a:gs>
        <a:gs pos="36000">
          <a:srgbClr val="FAC77D"/>
        </a:gs>
        <a:gs pos="61000">
          <a:srgbClr val="FBA97D"/>
        </a:gs>
        <a:gs pos="82001">
          <a:srgbClr val="FBD49C"/>
        </a:gs>
        <a:gs pos="100000">
          <a:srgbClr val="FEE7F2"/>
        </a:gs>
      </a:gsLst>
      <a:lin ang="10800000" scaled="0"/>
      <a:tileRect/>
    </a:gradFill>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lt-LT"/>
              <a:t>5 aukščiausios vertės</a:t>
            </a:r>
          </a:p>
        </c:rich>
      </c:tx>
      <c:layout/>
      <c:overlay val="0"/>
    </c:title>
    <c:autoTitleDeleted val="0"/>
    <c:plotArea>
      <c:layout>
        <c:manualLayout>
          <c:layoutTarget val="inner"/>
          <c:xMode val="edge"/>
          <c:yMode val="edge"/>
          <c:x val="0.48724287936230276"/>
          <c:y val="0.13200991700550788"/>
          <c:w val="0.48806576261300688"/>
          <c:h val="0.85957198501180854"/>
        </c:manualLayout>
      </c:layout>
      <c:barChart>
        <c:barDir val="bar"/>
        <c:grouping val="clustered"/>
        <c:varyColors val="0"/>
        <c:ser>
          <c:idx val="0"/>
          <c:order val="0"/>
          <c:invertIfNegative val="0"/>
          <c:dLbls>
            <c:dLbl>
              <c:idx val="0"/>
              <c:layout/>
              <c:tx>
                <c:rich>
                  <a:bodyPr/>
                  <a:lstStyle/>
                  <a:p>
                    <a:r>
                      <a:rPr lang="en-US" dirty="0" smtClean="0"/>
                      <a:t>3,8</a:t>
                    </a:r>
                    <a:endParaRPr lang="en-US" dirty="0"/>
                  </a:p>
                </c:rich>
              </c:tx>
              <c:showLegendKey val="0"/>
              <c:showVal val="1"/>
              <c:showCatName val="0"/>
              <c:showSerName val="0"/>
              <c:showPercent val="0"/>
              <c:showBubbleSize val="0"/>
            </c:dLbl>
            <c:dLbl>
              <c:idx val="1"/>
              <c:layout/>
              <c:tx>
                <c:rich>
                  <a:bodyPr/>
                  <a:lstStyle/>
                  <a:p>
                    <a:r>
                      <a:rPr lang="en-US" dirty="0" smtClean="0"/>
                      <a:t>3,8</a:t>
                    </a:r>
                    <a:endParaRPr lang="en-US" dirty="0"/>
                  </a:p>
                </c:rich>
              </c:tx>
              <c:showLegendKey val="0"/>
              <c:showVal val="1"/>
              <c:showCatName val="0"/>
              <c:showSerName val="0"/>
              <c:showPercent val="0"/>
              <c:showBubbleSize val="0"/>
            </c:dLbl>
            <c:dLbl>
              <c:idx val="2"/>
              <c:layout/>
              <c:tx>
                <c:rich>
                  <a:bodyPr/>
                  <a:lstStyle/>
                  <a:p>
                    <a:r>
                      <a:rPr lang="en-US" dirty="0" smtClean="0"/>
                      <a:t>3,7</a:t>
                    </a:r>
                    <a:endParaRPr lang="en-US" dirty="0"/>
                  </a:p>
                </c:rich>
              </c:tx>
              <c:showLegendKey val="0"/>
              <c:showVal val="1"/>
              <c:showCatName val="0"/>
              <c:showSerName val="0"/>
              <c:showPercent val="0"/>
              <c:showBubbleSize val="0"/>
            </c:dLbl>
            <c:dLbl>
              <c:idx val="3"/>
              <c:layout/>
              <c:tx>
                <c:rich>
                  <a:bodyPr/>
                  <a:lstStyle/>
                  <a:p>
                    <a:r>
                      <a:rPr lang="en-US" dirty="0" smtClean="0"/>
                      <a:t>3,7</a:t>
                    </a:r>
                    <a:endParaRPr lang="en-US" dirty="0"/>
                  </a:p>
                </c:rich>
              </c:tx>
              <c:showLegendKey val="0"/>
              <c:showVal val="1"/>
              <c:showCatName val="0"/>
              <c:showSerName val="0"/>
              <c:showPercent val="0"/>
              <c:showBubbleSize val="0"/>
            </c:dLbl>
            <c:dLbl>
              <c:idx val="4"/>
              <c:layout/>
              <c:tx>
                <c:rich>
                  <a:bodyPr/>
                  <a:lstStyle/>
                  <a:p>
                    <a:r>
                      <a:rPr lang="en-US" dirty="0" smtClean="0"/>
                      <a:t>3,7</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Lapas1!$B$109:$B$113</c:f>
              <c:strCache>
                <c:ptCount val="5"/>
                <c:pt idx="0">
                  <c:v> Mokytojai draugiški man.</c:v>
                </c:pt>
                <c:pt idx="1">
                  <c:v>Mano santykiai su mokytojais nėra įtempti.</c:v>
                </c:pt>
                <c:pt idx="2">
                  <c:v>Mokytojai su manimi užsiėmimų metu elgiasi teisingai.</c:v>
                </c:pt>
                <c:pt idx="3">
                  <c:v>Mokytojai gerbia mane.</c:v>
                </c:pt>
                <c:pt idx="4">
                  <c:v>Mokinių pasiekimai ir laimėjimai yra įvertinami (paskatinimais, geru žodžiu ir kt.).</c:v>
                </c:pt>
              </c:strCache>
            </c:strRef>
          </c:cat>
          <c:val>
            <c:numRef>
              <c:f>Lapas1!$C$109:$C$113</c:f>
              <c:numCache>
                <c:formatCode>0.00%</c:formatCode>
                <c:ptCount val="5"/>
                <c:pt idx="0">
                  <c:v>3.7999999999999999E-2</c:v>
                </c:pt>
                <c:pt idx="1">
                  <c:v>3.7999999999999999E-2</c:v>
                </c:pt>
                <c:pt idx="2">
                  <c:v>3.6999999999999998E-2</c:v>
                </c:pt>
                <c:pt idx="3">
                  <c:v>3.6999999999999998E-2</c:v>
                </c:pt>
                <c:pt idx="4">
                  <c:v>3.6999999999999998E-2</c:v>
                </c:pt>
              </c:numCache>
            </c:numRef>
          </c:val>
        </c:ser>
        <c:dLbls>
          <c:showLegendKey val="0"/>
          <c:showVal val="1"/>
          <c:showCatName val="0"/>
          <c:showSerName val="0"/>
          <c:showPercent val="0"/>
          <c:showBubbleSize val="0"/>
        </c:dLbls>
        <c:gapWidth val="150"/>
        <c:overlap val="-25"/>
        <c:axId val="70102400"/>
        <c:axId val="69751936"/>
      </c:barChart>
      <c:catAx>
        <c:axId val="70102400"/>
        <c:scaling>
          <c:orientation val="minMax"/>
        </c:scaling>
        <c:delete val="0"/>
        <c:axPos val="l"/>
        <c:majorTickMark val="none"/>
        <c:minorTickMark val="none"/>
        <c:tickLblPos val="nextTo"/>
        <c:txPr>
          <a:bodyPr/>
          <a:lstStyle/>
          <a:p>
            <a:pPr>
              <a:defRPr sz="1200" baseline="0"/>
            </a:pPr>
            <a:endParaRPr lang="lt-LT"/>
          </a:p>
        </c:txPr>
        <c:crossAx val="69751936"/>
        <c:crosses val="autoZero"/>
        <c:auto val="1"/>
        <c:lblAlgn val="ctr"/>
        <c:lblOffset val="100"/>
        <c:noMultiLvlLbl val="0"/>
      </c:catAx>
      <c:valAx>
        <c:axId val="69751936"/>
        <c:scaling>
          <c:orientation val="minMax"/>
        </c:scaling>
        <c:delete val="1"/>
        <c:axPos val="b"/>
        <c:numFmt formatCode="0.00%" sourceLinked="1"/>
        <c:majorTickMark val="out"/>
        <c:minorTickMark val="none"/>
        <c:tickLblPos val="none"/>
        <c:crossAx val="70102400"/>
        <c:crosses val="autoZero"/>
        <c:crossBetween val="between"/>
      </c:valAx>
    </c:plotArea>
    <c:plotVisOnly val="1"/>
    <c:dispBlanksAs val="gap"/>
    <c:showDLblsOverMax val="0"/>
  </c:chart>
  <c:spPr>
    <a:solidFill>
      <a:srgbClr val="F3F063"/>
    </a:solidFill>
    <a:effectLst>
      <a:glow rad="76200">
        <a:schemeClr val="accent2">
          <a:satMod val="175000"/>
          <a:alpha val="40000"/>
        </a:schemeClr>
      </a:glow>
    </a:effectLst>
  </c:spPr>
  <c:txPr>
    <a:bodyPr/>
    <a:lstStyle/>
    <a:p>
      <a:pPr>
        <a:defRPr sz="1300" baseline="0"/>
      </a:pPr>
      <a:endParaRPr lang="lt-LT"/>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de-CH"/>
              <a:t>5 žemiausios vertės </a:t>
            </a:r>
            <a:endParaRPr lang="lt-LT"/>
          </a:p>
        </c:rich>
      </c:tx>
      <c:layout/>
      <c:overlay val="0"/>
    </c:title>
    <c:autoTitleDeleted val="0"/>
    <c:plotArea>
      <c:layout/>
      <c:barChart>
        <c:barDir val="bar"/>
        <c:grouping val="clustered"/>
        <c:varyColors val="0"/>
        <c:ser>
          <c:idx val="0"/>
          <c:order val="0"/>
          <c:invertIfNegative val="0"/>
          <c:dLbls>
            <c:dLbl>
              <c:idx val="0"/>
              <c:layout/>
              <c:tx>
                <c:rich>
                  <a:bodyPr/>
                  <a:lstStyle/>
                  <a:p>
                    <a:r>
                      <a:rPr lang="en-US" dirty="0" smtClean="0"/>
                      <a:t>3,1</a:t>
                    </a:r>
                    <a:endParaRPr lang="en-US" dirty="0"/>
                  </a:p>
                </c:rich>
              </c:tx>
              <c:showLegendKey val="0"/>
              <c:showVal val="1"/>
              <c:showCatName val="0"/>
              <c:showSerName val="0"/>
              <c:showPercent val="0"/>
              <c:showBubbleSize val="0"/>
            </c:dLbl>
            <c:dLbl>
              <c:idx val="1"/>
              <c:layout/>
              <c:tx>
                <c:rich>
                  <a:bodyPr/>
                  <a:lstStyle/>
                  <a:p>
                    <a:r>
                      <a:rPr lang="en-US" dirty="0" smtClean="0"/>
                      <a:t>3,2</a:t>
                    </a:r>
                    <a:endParaRPr lang="en-US" dirty="0"/>
                  </a:p>
                </c:rich>
              </c:tx>
              <c:showLegendKey val="0"/>
              <c:showVal val="1"/>
              <c:showCatName val="0"/>
              <c:showSerName val="0"/>
              <c:showPercent val="0"/>
              <c:showBubbleSize val="0"/>
            </c:dLbl>
            <c:dLbl>
              <c:idx val="2"/>
              <c:layout/>
              <c:tx>
                <c:rich>
                  <a:bodyPr/>
                  <a:lstStyle/>
                  <a:p>
                    <a:r>
                      <a:rPr lang="en-US" dirty="0" smtClean="0"/>
                      <a:t>3,2</a:t>
                    </a:r>
                    <a:endParaRPr lang="en-US" dirty="0"/>
                  </a:p>
                </c:rich>
              </c:tx>
              <c:showLegendKey val="0"/>
              <c:showVal val="1"/>
              <c:showCatName val="0"/>
              <c:showSerName val="0"/>
              <c:showPercent val="0"/>
              <c:showBubbleSize val="0"/>
            </c:dLbl>
            <c:dLbl>
              <c:idx val="3"/>
              <c:layout/>
              <c:tx>
                <c:rich>
                  <a:bodyPr/>
                  <a:lstStyle/>
                  <a:p>
                    <a:r>
                      <a:rPr lang="en-US" dirty="0" smtClean="0"/>
                      <a:t>3,3</a:t>
                    </a:r>
                    <a:endParaRPr lang="en-US" dirty="0"/>
                  </a:p>
                </c:rich>
              </c:tx>
              <c:showLegendKey val="0"/>
              <c:showVal val="1"/>
              <c:showCatName val="0"/>
              <c:showSerName val="0"/>
              <c:showPercent val="0"/>
              <c:showBubbleSize val="0"/>
            </c:dLbl>
            <c:dLbl>
              <c:idx val="4"/>
              <c:layout/>
              <c:tx>
                <c:rich>
                  <a:bodyPr/>
                  <a:lstStyle/>
                  <a:p>
                    <a:r>
                      <a:rPr lang="en-US" dirty="0" smtClean="0"/>
                      <a:t>3,3</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Lapas1!$H$109:$H$113</c:f>
              <c:strCache>
                <c:ptCount val="5"/>
                <c:pt idx="0">
                  <c:v>Mokiniai drausmingai elgiasi net ir tada, kai nemato mokytojai.</c:v>
                </c:pt>
                <c:pt idx="1">
                  <c:v>Aš noriai įsitraukiu į sporto centro švenčių organizavimą.</c:v>
                </c:pt>
                <c:pt idx="2">
                  <c:v>Kad jis unikalus, išsiskiriantis iš kitų.</c:v>
                </c:pt>
                <c:pt idx="3">
                  <c:v>Mokytojai nevėluoja į užsiėmimus.</c:v>
                </c:pt>
                <c:pt idx="4">
                  <c:v>Kad jame dirba stiprūs visų sporto šakų mokytojai.</c:v>
                </c:pt>
              </c:strCache>
            </c:strRef>
          </c:cat>
          <c:val>
            <c:numRef>
              <c:f>Lapas1!$I$109:$I$113</c:f>
              <c:numCache>
                <c:formatCode>0.00%</c:formatCode>
                <c:ptCount val="5"/>
                <c:pt idx="0">
                  <c:v>3.1000000000000052E-2</c:v>
                </c:pt>
                <c:pt idx="1">
                  <c:v>3.2000000000000042E-2</c:v>
                </c:pt>
                <c:pt idx="2">
                  <c:v>3.2000000000000042E-2</c:v>
                </c:pt>
                <c:pt idx="3">
                  <c:v>3.3000000000000002E-2</c:v>
                </c:pt>
                <c:pt idx="4">
                  <c:v>3.3000000000000002E-2</c:v>
                </c:pt>
              </c:numCache>
            </c:numRef>
          </c:val>
        </c:ser>
        <c:dLbls>
          <c:showLegendKey val="0"/>
          <c:showVal val="1"/>
          <c:showCatName val="0"/>
          <c:showSerName val="0"/>
          <c:showPercent val="0"/>
          <c:showBubbleSize val="0"/>
        </c:dLbls>
        <c:gapWidth val="150"/>
        <c:overlap val="-25"/>
        <c:axId val="69785472"/>
        <c:axId val="69787008"/>
      </c:barChart>
      <c:catAx>
        <c:axId val="69785472"/>
        <c:scaling>
          <c:orientation val="minMax"/>
        </c:scaling>
        <c:delete val="0"/>
        <c:axPos val="l"/>
        <c:majorTickMark val="none"/>
        <c:minorTickMark val="none"/>
        <c:tickLblPos val="nextTo"/>
        <c:txPr>
          <a:bodyPr/>
          <a:lstStyle/>
          <a:p>
            <a:pPr>
              <a:defRPr sz="1400" baseline="0"/>
            </a:pPr>
            <a:endParaRPr lang="lt-LT"/>
          </a:p>
        </c:txPr>
        <c:crossAx val="69787008"/>
        <c:crosses val="autoZero"/>
        <c:auto val="1"/>
        <c:lblAlgn val="ctr"/>
        <c:lblOffset val="100"/>
        <c:noMultiLvlLbl val="0"/>
      </c:catAx>
      <c:valAx>
        <c:axId val="69787008"/>
        <c:scaling>
          <c:orientation val="minMax"/>
        </c:scaling>
        <c:delete val="1"/>
        <c:axPos val="b"/>
        <c:numFmt formatCode="0.00%" sourceLinked="1"/>
        <c:majorTickMark val="out"/>
        <c:minorTickMark val="none"/>
        <c:tickLblPos val="none"/>
        <c:crossAx val="69785472"/>
        <c:crosses val="autoZero"/>
        <c:crossBetween val="between"/>
      </c:valAx>
    </c:plotArea>
    <c:plotVisOnly val="1"/>
    <c:dispBlanksAs val="gap"/>
    <c:showDLblsOverMax val="0"/>
  </c:chart>
  <c:spPr>
    <a:solidFill>
      <a:srgbClr val="F6F38A"/>
    </a:solidFill>
  </c:spPr>
  <c:txPr>
    <a:bodyPr/>
    <a:lstStyle/>
    <a:p>
      <a:pPr>
        <a:defRPr sz="1400" baseline="0"/>
      </a:pPr>
      <a:endParaRPr lang="lt-LT"/>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0.39389010401477653"/>
          <c:y val="8.4180979826834704E-3"/>
          <c:w val="0.60302347623213881"/>
          <c:h val="0.93826728146032057"/>
        </c:manualLayout>
      </c:layout>
      <c:barChart>
        <c:barDir val="bar"/>
        <c:grouping val="clustered"/>
        <c:varyColors val="0"/>
        <c:ser>
          <c:idx val="0"/>
          <c:order val="0"/>
          <c:invertIfNegative val="0"/>
          <c:cat>
            <c:strRef>
              <c:f>Lapas1!$B$26:$B$36</c:f>
              <c:strCache>
                <c:ptCount val="11"/>
                <c:pt idx="1">
                  <c:v>Pakankamai gauna informacijos apie  vaiko mokymąsi </c:v>
                </c:pt>
                <c:pt idx="2">
                  <c:v>Nurodė, kad jų vaikai saugūs vykstančių užsiėmimų metu</c:v>
                </c:pt>
                <c:pt idx="3">
                  <c:v>Mokytojai su mokiniais užsiėmimų metu elgiasi teisingai</c:v>
                </c:pt>
                <c:pt idx="4">
                  <c:v>Nurodė, kad mokytojai nėra įžeidę jų vaiko  </c:v>
                </c:pt>
                <c:pt idx="5">
                  <c:v>Vaikų mokymusi būtent šioje mokykloje yra patenkinti</c:v>
                </c:pt>
                <c:pt idx="6">
                  <c:v>Mano, kad sporto centre yra visada laukiami</c:v>
                </c:pt>
                <c:pt idx="7">
                  <c:v>Dalyvauja sporto centro šventėse ir  renginiuose</c:v>
                </c:pt>
                <c:pt idx="8">
                  <c:v>Pakankamai galimybių dalyvauti švenčių organizavime</c:v>
                </c:pt>
                <c:pt idx="9">
                  <c:v>Dalyvauja sporto šventėse</c:v>
                </c:pt>
                <c:pt idx="10">
                  <c:v>Sporto centre dirba stiprūs visų sporto šakų mokytojai</c:v>
                </c:pt>
              </c:strCache>
            </c:strRef>
          </c:cat>
          <c:val>
            <c:numRef>
              <c:f>Lapas1!$C$26:$C$36</c:f>
              <c:numCache>
                <c:formatCode>0%</c:formatCode>
                <c:ptCount val="11"/>
                <c:pt idx="1">
                  <c:v>0.85000000000000064</c:v>
                </c:pt>
                <c:pt idx="2">
                  <c:v>0.81</c:v>
                </c:pt>
                <c:pt idx="3">
                  <c:v>0.96000000000000063</c:v>
                </c:pt>
                <c:pt idx="4">
                  <c:v>0.79</c:v>
                </c:pt>
                <c:pt idx="5">
                  <c:v>0.96000000000000063</c:v>
                </c:pt>
                <c:pt idx="6">
                  <c:v>0.91</c:v>
                </c:pt>
                <c:pt idx="7">
                  <c:v>0.7400000000000021</c:v>
                </c:pt>
                <c:pt idx="8">
                  <c:v>0.6200000000000021</c:v>
                </c:pt>
                <c:pt idx="9">
                  <c:v>0.7400000000000021</c:v>
                </c:pt>
                <c:pt idx="10">
                  <c:v>0.8700000000000021</c:v>
                </c:pt>
              </c:numCache>
            </c:numRef>
          </c:val>
        </c:ser>
        <c:dLbls>
          <c:showLegendKey val="0"/>
          <c:showVal val="1"/>
          <c:showCatName val="0"/>
          <c:showSerName val="0"/>
          <c:showPercent val="0"/>
          <c:showBubbleSize val="0"/>
        </c:dLbls>
        <c:gapWidth val="150"/>
        <c:axId val="71083520"/>
        <c:axId val="71085056"/>
      </c:barChart>
      <c:catAx>
        <c:axId val="71083520"/>
        <c:scaling>
          <c:orientation val="minMax"/>
        </c:scaling>
        <c:delete val="0"/>
        <c:axPos val="l"/>
        <c:majorTickMark val="none"/>
        <c:minorTickMark val="none"/>
        <c:tickLblPos val="nextTo"/>
        <c:txPr>
          <a:bodyPr/>
          <a:lstStyle/>
          <a:p>
            <a:pPr>
              <a:defRPr sz="1050"/>
            </a:pPr>
            <a:endParaRPr lang="lt-LT"/>
          </a:p>
        </c:txPr>
        <c:crossAx val="71085056"/>
        <c:crosses val="autoZero"/>
        <c:auto val="1"/>
        <c:lblAlgn val="ctr"/>
        <c:lblOffset val="100"/>
        <c:noMultiLvlLbl val="0"/>
      </c:catAx>
      <c:valAx>
        <c:axId val="71085056"/>
        <c:scaling>
          <c:orientation val="minMax"/>
        </c:scaling>
        <c:delete val="1"/>
        <c:axPos val="b"/>
        <c:numFmt formatCode="0%" sourceLinked="1"/>
        <c:majorTickMark val="none"/>
        <c:minorTickMark val="none"/>
        <c:tickLblPos val="none"/>
        <c:crossAx val="71083520"/>
        <c:crosses val="autoZero"/>
        <c:crossBetween val="between"/>
      </c:valAx>
      <c:spPr>
        <a:ln cmpd="sng"/>
      </c:spPr>
    </c:plotArea>
    <c:plotVisOnly val="1"/>
    <c:dispBlanksAs val="gap"/>
    <c:showDLblsOverMax val="0"/>
  </c:chart>
  <c:spPr>
    <a:gradFill flip="none" rotWithShape="1">
      <a:gsLst>
        <a:gs pos="0">
          <a:srgbClr val="5E9EFF"/>
        </a:gs>
        <a:gs pos="39999">
          <a:srgbClr val="85C2FF"/>
        </a:gs>
        <a:gs pos="70000">
          <a:srgbClr val="C4D6EB"/>
        </a:gs>
        <a:gs pos="100000">
          <a:srgbClr val="FFEBFA"/>
        </a:gs>
      </a:gsLst>
      <a:lin ang="0" scaled="1"/>
      <a:tileRect/>
    </a:gradFill>
    <a:ln>
      <a:gradFill flip="none" rotWithShape="1">
        <a:gsLst>
          <a:gs pos="0">
            <a:srgbClr val="5E9EFF"/>
          </a:gs>
          <a:gs pos="39999">
            <a:srgbClr val="85C2FF"/>
          </a:gs>
          <a:gs pos="70000">
            <a:srgbClr val="C4D6EB"/>
          </a:gs>
          <a:gs pos="100000">
            <a:srgbClr val="FFEBFA"/>
          </a:gs>
        </a:gsLst>
        <a:lin ang="5400000" scaled="0"/>
        <a:tileRect r="-100000" b="-100000"/>
      </a:grad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lt-LT"/>
              <a:t>5 aukščiausios vertės</a:t>
            </a:r>
            <a:endParaRPr lang="en-US"/>
          </a:p>
        </c:rich>
      </c:tx>
      <c:layout/>
      <c:overlay val="0"/>
    </c:title>
    <c:autoTitleDeleted val="0"/>
    <c:plotArea>
      <c:layout/>
      <c:barChart>
        <c:barDir val="bar"/>
        <c:grouping val="clustered"/>
        <c:varyColors val="0"/>
        <c:ser>
          <c:idx val="0"/>
          <c:order val="0"/>
          <c:tx>
            <c:strRef>
              <c:f>Lapas1!$C$115</c:f>
              <c:strCache>
                <c:ptCount val="1"/>
                <c:pt idx="0">
                  <c:v>Ø</c:v>
                </c:pt>
              </c:strCache>
            </c:strRef>
          </c:tx>
          <c:invertIfNegative val="0"/>
          <c:dLbls>
            <c:dLbl>
              <c:idx val="0"/>
              <c:layout/>
              <c:tx>
                <c:rich>
                  <a:bodyPr/>
                  <a:lstStyle/>
                  <a:p>
                    <a:r>
                      <a:rPr lang="en-US" dirty="0" smtClean="0"/>
                      <a:t>3,6</a:t>
                    </a:r>
                    <a:endParaRPr lang="en-US" dirty="0"/>
                  </a:p>
                </c:rich>
              </c:tx>
              <c:showLegendKey val="0"/>
              <c:showVal val="1"/>
              <c:showCatName val="0"/>
              <c:showSerName val="0"/>
              <c:showPercent val="0"/>
              <c:showBubbleSize val="0"/>
            </c:dLbl>
            <c:dLbl>
              <c:idx val="1"/>
              <c:layout/>
              <c:tx>
                <c:rich>
                  <a:bodyPr/>
                  <a:lstStyle/>
                  <a:p>
                    <a:r>
                      <a:rPr lang="en-US" dirty="0" smtClean="0"/>
                      <a:t>3,6</a:t>
                    </a:r>
                    <a:endParaRPr lang="en-US" dirty="0"/>
                  </a:p>
                </c:rich>
              </c:tx>
              <c:showLegendKey val="0"/>
              <c:showVal val="1"/>
              <c:showCatName val="0"/>
              <c:showSerName val="0"/>
              <c:showPercent val="0"/>
              <c:showBubbleSize val="0"/>
            </c:dLbl>
            <c:dLbl>
              <c:idx val="2"/>
              <c:layout/>
              <c:tx>
                <c:rich>
                  <a:bodyPr/>
                  <a:lstStyle/>
                  <a:p>
                    <a:r>
                      <a:rPr lang="en-US" dirty="0" smtClean="0"/>
                      <a:t>3,6</a:t>
                    </a:r>
                    <a:endParaRPr lang="en-US" dirty="0"/>
                  </a:p>
                </c:rich>
              </c:tx>
              <c:showLegendKey val="0"/>
              <c:showVal val="1"/>
              <c:showCatName val="0"/>
              <c:showSerName val="0"/>
              <c:showPercent val="0"/>
              <c:showBubbleSize val="0"/>
            </c:dLbl>
            <c:dLbl>
              <c:idx val="3"/>
              <c:layout/>
              <c:tx>
                <c:rich>
                  <a:bodyPr/>
                  <a:lstStyle/>
                  <a:p>
                    <a:r>
                      <a:rPr lang="en-US" dirty="0" smtClean="0"/>
                      <a:t>3,5</a:t>
                    </a:r>
                    <a:endParaRPr lang="en-US" dirty="0"/>
                  </a:p>
                </c:rich>
              </c:tx>
              <c:showLegendKey val="0"/>
              <c:showVal val="1"/>
              <c:showCatName val="0"/>
              <c:showSerName val="0"/>
              <c:showPercent val="0"/>
              <c:showBubbleSize val="0"/>
            </c:dLbl>
            <c:dLbl>
              <c:idx val="4"/>
              <c:layout/>
              <c:tx>
                <c:rich>
                  <a:bodyPr/>
                  <a:lstStyle/>
                  <a:p>
                    <a:r>
                      <a:rPr lang="en-US" dirty="0" smtClean="0"/>
                      <a:t>3,5</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Lapas1!$B$116:$B$120</c:f>
              <c:strCache>
                <c:ptCount val="5"/>
                <c:pt idx="0">
                  <c:v>Mano vaikui patinka sporto centre.</c:v>
                </c:pt>
                <c:pt idx="1">
                  <c:v>Mokytojai yra geranoriški mano vaikui.</c:v>
                </c:pt>
                <c:pt idx="2">
                  <c:v>Mokytojai visada pasiruošę bendradarbiauti su tėvais.</c:v>
                </c:pt>
                <c:pt idx="3">
                  <c:v>Ji yra gera.</c:v>
                </c:pt>
                <c:pt idx="4">
                  <c:v>Aš esu patenkinta(-as), kad vaikas mokosi būtent šitoje ugdymo įstaigoje.</c:v>
                </c:pt>
              </c:strCache>
            </c:strRef>
          </c:cat>
          <c:val>
            <c:numRef>
              <c:f>Lapas1!$C$116:$C$120</c:f>
              <c:numCache>
                <c:formatCode>0.00%</c:formatCode>
                <c:ptCount val="5"/>
                <c:pt idx="0">
                  <c:v>3.5999999999999997E-2</c:v>
                </c:pt>
                <c:pt idx="1">
                  <c:v>3.5999999999999997E-2</c:v>
                </c:pt>
                <c:pt idx="2">
                  <c:v>3.5999999999999997E-2</c:v>
                </c:pt>
                <c:pt idx="3">
                  <c:v>3.500000000000001E-2</c:v>
                </c:pt>
                <c:pt idx="4">
                  <c:v>3.500000000000001E-2</c:v>
                </c:pt>
              </c:numCache>
            </c:numRef>
          </c:val>
        </c:ser>
        <c:dLbls>
          <c:showLegendKey val="0"/>
          <c:showVal val="1"/>
          <c:showCatName val="0"/>
          <c:showSerName val="0"/>
          <c:showPercent val="0"/>
          <c:showBubbleSize val="0"/>
        </c:dLbls>
        <c:gapWidth val="150"/>
        <c:overlap val="-25"/>
        <c:axId val="71097728"/>
        <c:axId val="77509760"/>
      </c:barChart>
      <c:catAx>
        <c:axId val="71097728"/>
        <c:scaling>
          <c:orientation val="minMax"/>
        </c:scaling>
        <c:delete val="0"/>
        <c:axPos val="l"/>
        <c:majorTickMark val="none"/>
        <c:minorTickMark val="none"/>
        <c:tickLblPos val="nextTo"/>
        <c:txPr>
          <a:bodyPr/>
          <a:lstStyle/>
          <a:p>
            <a:pPr>
              <a:defRPr sz="1400"/>
            </a:pPr>
            <a:endParaRPr lang="lt-LT"/>
          </a:p>
        </c:txPr>
        <c:crossAx val="77509760"/>
        <c:crosses val="autoZero"/>
        <c:auto val="1"/>
        <c:lblAlgn val="ctr"/>
        <c:lblOffset val="100"/>
        <c:noMultiLvlLbl val="0"/>
      </c:catAx>
      <c:valAx>
        <c:axId val="77509760"/>
        <c:scaling>
          <c:orientation val="minMax"/>
        </c:scaling>
        <c:delete val="1"/>
        <c:axPos val="b"/>
        <c:numFmt formatCode="0.00%" sourceLinked="1"/>
        <c:majorTickMark val="out"/>
        <c:minorTickMark val="none"/>
        <c:tickLblPos val="none"/>
        <c:crossAx val="71097728"/>
        <c:crosses val="autoZero"/>
        <c:crossBetween val="between"/>
      </c:valAx>
    </c:plotArea>
    <c:plotVisOnly val="1"/>
    <c:dispBlanksAs val="gap"/>
    <c:showDLblsOverMax val="0"/>
  </c:chart>
  <c:spPr>
    <a:solidFill>
      <a:schemeClr val="accent2">
        <a:lumMod val="40000"/>
        <a:lumOff val="60000"/>
      </a:schemeClr>
    </a:solidFill>
  </c:spPr>
  <c:txPr>
    <a:bodyPr/>
    <a:lstStyle/>
    <a:p>
      <a:pPr>
        <a:defRPr sz="1460" baseline="0"/>
      </a:pPr>
      <a:endParaRPr lang="lt-LT"/>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lt-LT"/>
              <a:t>5 žemiausios vertės</a:t>
            </a:r>
            <a:endParaRPr lang="en-US"/>
          </a:p>
        </c:rich>
      </c:tx>
      <c:layout/>
      <c:overlay val="0"/>
    </c:title>
    <c:autoTitleDeleted val="0"/>
    <c:plotArea>
      <c:layout/>
      <c:barChart>
        <c:barDir val="bar"/>
        <c:grouping val="clustered"/>
        <c:varyColors val="0"/>
        <c:ser>
          <c:idx val="0"/>
          <c:order val="0"/>
          <c:tx>
            <c:strRef>
              <c:f>Lapas1!$F$115</c:f>
              <c:strCache>
                <c:ptCount val="1"/>
                <c:pt idx="0">
                  <c:v>Ø</c:v>
                </c:pt>
              </c:strCache>
            </c:strRef>
          </c:tx>
          <c:spPr>
            <a:ln>
              <a:solidFill>
                <a:schemeClr val="accent1"/>
              </a:solidFill>
            </a:ln>
          </c:spPr>
          <c:invertIfNegative val="0"/>
          <c:dLbls>
            <c:dLbl>
              <c:idx val="0"/>
              <c:layout/>
              <c:tx>
                <c:rich>
                  <a:bodyPr/>
                  <a:lstStyle/>
                  <a:p>
                    <a:r>
                      <a:rPr lang="en-US" dirty="0" smtClean="0"/>
                      <a:t>2,6</a:t>
                    </a:r>
                    <a:endParaRPr lang="en-US" dirty="0"/>
                  </a:p>
                </c:rich>
              </c:tx>
              <c:showLegendKey val="0"/>
              <c:showVal val="1"/>
              <c:showCatName val="0"/>
              <c:showSerName val="0"/>
              <c:showPercent val="0"/>
              <c:showBubbleSize val="0"/>
            </c:dLbl>
            <c:dLbl>
              <c:idx val="1"/>
              <c:layout/>
              <c:tx>
                <c:rich>
                  <a:bodyPr/>
                  <a:lstStyle/>
                  <a:p>
                    <a:r>
                      <a:rPr lang="en-US" dirty="0" smtClean="0"/>
                      <a:t>3,0</a:t>
                    </a:r>
                    <a:endParaRPr lang="en-US" dirty="0"/>
                  </a:p>
                </c:rich>
              </c:tx>
              <c:showLegendKey val="0"/>
              <c:showVal val="1"/>
              <c:showCatName val="0"/>
              <c:showSerName val="0"/>
              <c:showPercent val="0"/>
              <c:showBubbleSize val="0"/>
            </c:dLbl>
            <c:dLbl>
              <c:idx val="2"/>
              <c:layout/>
              <c:tx>
                <c:rich>
                  <a:bodyPr/>
                  <a:lstStyle/>
                  <a:p>
                    <a:r>
                      <a:rPr lang="en-US" dirty="0" smtClean="0"/>
                      <a:t>3,1</a:t>
                    </a:r>
                    <a:endParaRPr lang="en-US" dirty="0"/>
                  </a:p>
                </c:rich>
              </c:tx>
              <c:showLegendKey val="0"/>
              <c:showVal val="1"/>
              <c:showCatName val="0"/>
              <c:showSerName val="0"/>
              <c:showPercent val="0"/>
              <c:showBubbleSize val="0"/>
            </c:dLbl>
            <c:dLbl>
              <c:idx val="3"/>
              <c:layout/>
              <c:tx>
                <c:rich>
                  <a:bodyPr/>
                  <a:lstStyle/>
                  <a:p>
                    <a:r>
                      <a:rPr lang="en-US" dirty="0" smtClean="0"/>
                      <a:t>3,1</a:t>
                    </a:r>
                    <a:endParaRPr lang="en-US" dirty="0"/>
                  </a:p>
                </c:rich>
              </c:tx>
              <c:showLegendKey val="0"/>
              <c:showVal val="1"/>
              <c:showCatName val="0"/>
              <c:showSerName val="0"/>
              <c:showPercent val="0"/>
              <c:showBubbleSize val="0"/>
            </c:dLbl>
            <c:dLbl>
              <c:idx val="4"/>
              <c:layout/>
              <c:tx>
                <c:rich>
                  <a:bodyPr/>
                  <a:lstStyle/>
                  <a:p>
                    <a:r>
                      <a:rPr lang="en-US" dirty="0" smtClean="0"/>
                      <a:t>3,2</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Lapas1!$E$116:$E$120</c:f>
              <c:strCache>
                <c:ptCount val="5"/>
                <c:pt idx="0">
                  <c:v>Aš įsitraukiu į sporto centro švenčių organizavimą.</c:v>
                </c:pt>
                <c:pt idx="1">
                  <c:v>Aš dalyvauju sporto centro šventėse.</c:v>
                </c:pt>
                <c:pt idx="2">
                  <c:v>Man pakanka informacijos apie vaiko elgesį užsiėmimų metu.</c:v>
                </c:pt>
                <c:pt idx="3">
                  <c:v>Mokytojai niekada nėra įžeidę mano vaiko.</c:v>
                </c:pt>
                <c:pt idx="4">
                  <c:v>Manau, kad tėvų nuomonė šioje ugdymo įstaigoje yra vertinama.</c:v>
                </c:pt>
              </c:strCache>
            </c:strRef>
          </c:cat>
          <c:val>
            <c:numRef>
              <c:f>Lapas1!$F$116:$F$120</c:f>
              <c:numCache>
                <c:formatCode>0%</c:formatCode>
                <c:ptCount val="5"/>
                <c:pt idx="0" formatCode="0.00%">
                  <c:v>2.5999999999999999E-2</c:v>
                </c:pt>
                <c:pt idx="1">
                  <c:v>3.0000000000000002E-2</c:v>
                </c:pt>
                <c:pt idx="2" formatCode="0.00%">
                  <c:v>3.1000000000000052E-2</c:v>
                </c:pt>
                <c:pt idx="3" formatCode="0.00%">
                  <c:v>3.1000000000000052E-2</c:v>
                </c:pt>
                <c:pt idx="4" formatCode="0.00%">
                  <c:v>3.2000000000000042E-2</c:v>
                </c:pt>
              </c:numCache>
            </c:numRef>
          </c:val>
        </c:ser>
        <c:dLbls>
          <c:showLegendKey val="0"/>
          <c:showVal val="1"/>
          <c:showCatName val="0"/>
          <c:showSerName val="0"/>
          <c:showPercent val="0"/>
          <c:showBubbleSize val="0"/>
        </c:dLbls>
        <c:gapWidth val="150"/>
        <c:overlap val="-25"/>
        <c:axId val="77862784"/>
        <c:axId val="77864320"/>
      </c:barChart>
      <c:catAx>
        <c:axId val="77862784"/>
        <c:scaling>
          <c:orientation val="minMax"/>
        </c:scaling>
        <c:delete val="0"/>
        <c:axPos val="l"/>
        <c:majorTickMark val="none"/>
        <c:minorTickMark val="none"/>
        <c:tickLblPos val="nextTo"/>
        <c:crossAx val="77864320"/>
        <c:crosses val="autoZero"/>
        <c:auto val="1"/>
        <c:lblAlgn val="ctr"/>
        <c:lblOffset val="100"/>
        <c:noMultiLvlLbl val="0"/>
      </c:catAx>
      <c:valAx>
        <c:axId val="77864320"/>
        <c:scaling>
          <c:orientation val="minMax"/>
        </c:scaling>
        <c:delete val="1"/>
        <c:axPos val="b"/>
        <c:numFmt formatCode="0.00%" sourceLinked="1"/>
        <c:majorTickMark val="out"/>
        <c:minorTickMark val="none"/>
        <c:tickLblPos val="none"/>
        <c:crossAx val="77862784"/>
        <c:crosses val="autoZero"/>
        <c:crossBetween val="between"/>
      </c:valAx>
    </c:plotArea>
    <c:plotVisOnly val="1"/>
    <c:dispBlanksAs val="gap"/>
    <c:showDLblsOverMax val="0"/>
  </c:chart>
  <c:spPr>
    <a:solidFill>
      <a:srgbClr val="F3DEDD"/>
    </a:solidFill>
  </c:spPr>
  <c:txPr>
    <a:bodyPr/>
    <a:lstStyle/>
    <a:p>
      <a:pPr>
        <a:defRPr sz="1400"/>
      </a:pPr>
      <a:endParaRPr lang="lt-LT"/>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dirty="0"/>
              <a:t>MOKYTOJ</a:t>
            </a:r>
            <a:r>
              <a:rPr lang="lt-LT" sz="1200" dirty="0"/>
              <a:t>Ų</a:t>
            </a:r>
            <a:r>
              <a:rPr lang="en-US" sz="1200" dirty="0"/>
              <a:t> APKLAUSOS</a:t>
            </a:r>
            <a:r>
              <a:rPr lang="lt-LT" sz="1200" dirty="0"/>
              <a:t> REZULTATAI </a:t>
            </a:r>
          </a:p>
        </c:rich>
      </c:tx>
      <c:layout>
        <c:manualLayout>
          <c:xMode val="edge"/>
          <c:yMode val="edge"/>
          <c:x val="0.31786063521677727"/>
          <c:y val="2.9460230376049192E-2"/>
        </c:manualLayout>
      </c:layout>
      <c:overlay val="0"/>
    </c:title>
    <c:autoTitleDeleted val="0"/>
    <c:plotArea>
      <c:layout>
        <c:manualLayout>
          <c:layoutTarget val="inner"/>
          <c:xMode val="edge"/>
          <c:yMode val="edge"/>
          <c:x val="0.56055409552195334"/>
          <c:y val="0.10562831691194366"/>
          <c:w val="0.43184377980990629"/>
          <c:h val="0.86758965547346634"/>
        </c:manualLayout>
      </c:layout>
      <c:barChart>
        <c:barDir val="bar"/>
        <c:grouping val="clustered"/>
        <c:varyColors val="0"/>
        <c:ser>
          <c:idx val="0"/>
          <c:order val="0"/>
          <c:invertIfNegative val="0"/>
          <c:cat>
            <c:strRef>
              <c:f>Lapas1!$B$64:$B$76</c:f>
              <c:strCache>
                <c:ptCount val="13"/>
                <c:pt idx="1">
                  <c:v>Didžiuojasi savo įstaigos simbolika (logotipu, apranga)</c:v>
                </c:pt>
                <c:pt idx="2">
                  <c:v>į švenčių organizavimą noriai įsitraukia tėvai</c:v>
                </c:pt>
                <c:pt idx="3">
                  <c:v>į švenčių organizavimą noriai įsitraukia mokytojai</c:v>
                </c:pt>
                <c:pt idx="4">
                  <c:v>sporto centro mokytojai pasitiki vienas kitu</c:v>
                </c:pt>
                <c:pt idx="5">
                  <c:v>sporto centro darbuotojų pasiekimai ir laimėjimai yra įvertinami</c:v>
                </c:pt>
                <c:pt idx="6">
                  <c:v>sporto centro atstovų  pasiekimai yra žinomi mieste, šalyje</c:v>
                </c:pt>
                <c:pt idx="7">
                  <c:v>juos gerbia kolegos</c:v>
                </c:pt>
                <c:pt idx="8">
                  <c:v>jų nuomonė įstaigoje svarbi</c:v>
                </c:pt>
                <c:pt idx="9">
                  <c:v>sporto centre įsiklausoma į skirtingas nuomones</c:v>
                </c:pt>
                <c:pt idx="10">
                  <c:v>sporto centre vadovai viską sprendžia demokratiškai</c:v>
                </c:pt>
                <c:pt idx="11">
                  <c:v>santykiai tarp mokytojų ir įstaigos vadovų yra geri</c:v>
                </c:pt>
                <c:pt idx="12">
                  <c:v>jeigu turėtų galimybę dirbti kitoje įstaigoje, darbovietės nekeistų</c:v>
                </c:pt>
              </c:strCache>
            </c:strRef>
          </c:cat>
          <c:val>
            <c:numRef>
              <c:f>Lapas1!$C$64:$C$76</c:f>
              <c:numCache>
                <c:formatCode>0%</c:formatCode>
                <c:ptCount val="13"/>
                <c:pt idx="1">
                  <c:v>1</c:v>
                </c:pt>
                <c:pt idx="2">
                  <c:v>0.75000000000000222</c:v>
                </c:pt>
                <c:pt idx="3">
                  <c:v>0.69000000000000061</c:v>
                </c:pt>
                <c:pt idx="4">
                  <c:v>0.44</c:v>
                </c:pt>
                <c:pt idx="5">
                  <c:v>0.88</c:v>
                </c:pt>
                <c:pt idx="6">
                  <c:v>0.94000000000000061</c:v>
                </c:pt>
                <c:pt idx="7">
                  <c:v>0.86000000000000065</c:v>
                </c:pt>
                <c:pt idx="8">
                  <c:v>0.81</c:v>
                </c:pt>
                <c:pt idx="9">
                  <c:v>0.69000000000000061</c:v>
                </c:pt>
                <c:pt idx="10">
                  <c:v>0.75000000000000222</c:v>
                </c:pt>
                <c:pt idx="11">
                  <c:v>0.69000000000000061</c:v>
                </c:pt>
                <c:pt idx="12">
                  <c:v>0.81</c:v>
                </c:pt>
              </c:numCache>
            </c:numRef>
          </c:val>
        </c:ser>
        <c:dLbls>
          <c:showLegendKey val="0"/>
          <c:showVal val="1"/>
          <c:showCatName val="0"/>
          <c:showSerName val="0"/>
          <c:showPercent val="0"/>
          <c:showBubbleSize val="0"/>
        </c:dLbls>
        <c:gapWidth val="150"/>
        <c:overlap val="-25"/>
        <c:axId val="77907072"/>
        <c:axId val="77908608"/>
      </c:barChart>
      <c:catAx>
        <c:axId val="77907072"/>
        <c:scaling>
          <c:orientation val="minMax"/>
        </c:scaling>
        <c:delete val="0"/>
        <c:axPos val="l"/>
        <c:majorTickMark val="none"/>
        <c:minorTickMark val="none"/>
        <c:tickLblPos val="nextTo"/>
        <c:txPr>
          <a:bodyPr/>
          <a:lstStyle/>
          <a:p>
            <a:pPr>
              <a:defRPr sz="1000" baseline="0"/>
            </a:pPr>
            <a:endParaRPr lang="lt-LT"/>
          </a:p>
        </c:txPr>
        <c:crossAx val="77908608"/>
        <c:crosses val="autoZero"/>
        <c:auto val="1"/>
        <c:lblAlgn val="ctr"/>
        <c:lblOffset val="100"/>
        <c:noMultiLvlLbl val="0"/>
      </c:catAx>
      <c:valAx>
        <c:axId val="77908608"/>
        <c:scaling>
          <c:orientation val="minMax"/>
        </c:scaling>
        <c:delete val="1"/>
        <c:axPos val="b"/>
        <c:numFmt formatCode="0%" sourceLinked="1"/>
        <c:majorTickMark val="out"/>
        <c:minorTickMark val="none"/>
        <c:tickLblPos val="none"/>
        <c:crossAx val="77907072"/>
        <c:crosses val="autoZero"/>
        <c:crossBetween val="between"/>
      </c:valAx>
    </c:plotArea>
    <c:plotVisOnly val="1"/>
    <c:dispBlanksAs val="gap"/>
    <c:showDLblsOverMax val="0"/>
  </c:chart>
  <c:spPr>
    <a:blipFill>
      <a:blip xmlns:r="http://schemas.openxmlformats.org/officeDocument/2006/relationships" r:embed="rId1"/>
      <a:tile tx="0" ty="0" sx="100000" sy="100000" flip="none" algn="tl"/>
    </a:blipFill>
    <a:ln cmpd="sng"/>
  </c:sp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lt-LT" sz="1200"/>
              <a:t>5 aukščiausios vertės</a:t>
            </a:r>
          </a:p>
        </c:rich>
      </c:tx>
      <c:layout>
        <c:manualLayout>
          <c:xMode val="edge"/>
          <c:yMode val="edge"/>
          <c:x val="0.47351074171284252"/>
          <c:y val="8.4180979826834704E-3"/>
        </c:manualLayout>
      </c:layout>
      <c:overlay val="0"/>
    </c:title>
    <c:autoTitleDeleted val="0"/>
    <c:plotArea>
      <c:layout/>
      <c:barChart>
        <c:barDir val="bar"/>
        <c:grouping val="clustered"/>
        <c:varyColors val="0"/>
        <c:ser>
          <c:idx val="0"/>
          <c:order val="0"/>
          <c:invertIfNegative val="0"/>
          <c:dLbls>
            <c:dLbl>
              <c:idx val="1"/>
              <c:layout/>
              <c:tx>
                <c:rich>
                  <a:bodyPr/>
                  <a:lstStyle/>
                  <a:p>
                    <a:r>
                      <a:rPr lang="en-US" dirty="0" smtClean="0"/>
                      <a:t>3,8</a:t>
                    </a:r>
                    <a:endParaRPr lang="en-US" dirty="0"/>
                  </a:p>
                </c:rich>
              </c:tx>
              <c:showLegendKey val="0"/>
              <c:showVal val="1"/>
              <c:showCatName val="0"/>
              <c:showSerName val="0"/>
              <c:showPercent val="0"/>
              <c:showBubbleSize val="0"/>
            </c:dLbl>
            <c:dLbl>
              <c:idx val="2"/>
              <c:layout/>
              <c:tx>
                <c:rich>
                  <a:bodyPr/>
                  <a:lstStyle/>
                  <a:p>
                    <a:r>
                      <a:rPr lang="en-US" dirty="0" smtClean="0"/>
                      <a:t>3,8</a:t>
                    </a:r>
                    <a:endParaRPr lang="en-US" dirty="0"/>
                  </a:p>
                </c:rich>
              </c:tx>
              <c:showLegendKey val="0"/>
              <c:showVal val="1"/>
              <c:showCatName val="0"/>
              <c:showSerName val="0"/>
              <c:showPercent val="0"/>
              <c:showBubbleSize val="0"/>
            </c:dLbl>
            <c:dLbl>
              <c:idx val="3"/>
              <c:layout/>
              <c:tx>
                <c:rich>
                  <a:bodyPr/>
                  <a:lstStyle/>
                  <a:p>
                    <a:r>
                      <a:rPr lang="en-US" dirty="0" smtClean="0"/>
                      <a:t>3,8</a:t>
                    </a:r>
                    <a:endParaRPr lang="en-US" dirty="0"/>
                  </a:p>
                </c:rich>
              </c:tx>
              <c:showLegendKey val="0"/>
              <c:showVal val="1"/>
              <c:showCatName val="0"/>
              <c:showSerName val="0"/>
              <c:showPercent val="0"/>
              <c:showBubbleSize val="0"/>
            </c:dLbl>
            <c:dLbl>
              <c:idx val="4"/>
              <c:layout/>
              <c:tx>
                <c:rich>
                  <a:bodyPr/>
                  <a:lstStyle/>
                  <a:p>
                    <a:r>
                      <a:rPr lang="en-US" dirty="0" smtClean="0"/>
                      <a:t>3,8</a:t>
                    </a:r>
                    <a:endParaRPr lang="en-US" dirty="0"/>
                  </a:p>
                </c:rich>
              </c:tx>
              <c:showLegendKey val="0"/>
              <c:showVal val="1"/>
              <c:showCatName val="0"/>
              <c:showSerName val="0"/>
              <c:showPercent val="0"/>
              <c:showBubbleSize val="0"/>
            </c:dLbl>
            <c:dLbl>
              <c:idx val="5"/>
              <c:layout/>
              <c:tx>
                <c:rich>
                  <a:bodyPr/>
                  <a:lstStyle/>
                  <a:p>
                    <a:r>
                      <a:rPr lang="en-US" dirty="0" smtClean="0"/>
                      <a:t>3,7</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Lapas1!$B$107:$B$112</c:f>
              <c:strCache>
                <c:ptCount val="6"/>
                <c:pt idx="1">
                  <c:v>Mano santykiai su mokiniais nėra įtempti, nevargina konfliktai.</c:v>
                </c:pt>
                <c:pt idx="2">
                  <c:v>Mūsų įstaiga didžiuojasi mokyklos simbolika (logotipu, ženkliuku, apranga ir pan.).</c:v>
                </c:pt>
                <c:pt idx="3">
                  <c:v>Mūsų sporto centro atstovų pasiekimai yra žinomi mieste, šalyje.</c:v>
                </c:pt>
                <c:pt idx="4">
                  <c:v>Mūsų sporto centras turi savo taisykles, dėl kurių visi susitarėme.</c:v>
                </c:pt>
                <c:pt idx="5">
                  <c:v>Mokiniai gerbia mane.</c:v>
                </c:pt>
              </c:strCache>
            </c:strRef>
          </c:cat>
          <c:val>
            <c:numRef>
              <c:f>Lapas1!$C$107:$C$112</c:f>
              <c:numCache>
                <c:formatCode>0.00%</c:formatCode>
                <c:ptCount val="6"/>
                <c:pt idx="1">
                  <c:v>3.8000000000000075E-2</c:v>
                </c:pt>
                <c:pt idx="2">
                  <c:v>3.8000000000000075E-2</c:v>
                </c:pt>
                <c:pt idx="3">
                  <c:v>3.8000000000000075E-2</c:v>
                </c:pt>
                <c:pt idx="4">
                  <c:v>3.8000000000000075E-2</c:v>
                </c:pt>
                <c:pt idx="5">
                  <c:v>3.7000000000000116E-2</c:v>
                </c:pt>
              </c:numCache>
            </c:numRef>
          </c:val>
        </c:ser>
        <c:dLbls>
          <c:showLegendKey val="0"/>
          <c:showVal val="1"/>
          <c:showCatName val="0"/>
          <c:showSerName val="0"/>
          <c:showPercent val="0"/>
          <c:showBubbleSize val="0"/>
        </c:dLbls>
        <c:gapWidth val="150"/>
        <c:overlap val="-25"/>
        <c:axId val="77698176"/>
        <c:axId val="77699712"/>
      </c:barChart>
      <c:catAx>
        <c:axId val="77698176"/>
        <c:scaling>
          <c:orientation val="minMax"/>
        </c:scaling>
        <c:delete val="0"/>
        <c:axPos val="l"/>
        <c:majorTickMark val="none"/>
        <c:minorTickMark val="none"/>
        <c:tickLblPos val="nextTo"/>
        <c:txPr>
          <a:bodyPr/>
          <a:lstStyle/>
          <a:p>
            <a:pPr>
              <a:defRPr sz="1400" baseline="0"/>
            </a:pPr>
            <a:endParaRPr lang="lt-LT"/>
          </a:p>
        </c:txPr>
        <c:crossAx val="77699712"/>
        <c:crosses val="autoZero"/>
        <c:auto val="1"/>
        <c:lblAlgn val="ctr"/>
        <c:lblOffset val="100"/>
        <c:noMultiLvlLbl val="0"/>
      </c:catAx>
      <c:valAx>
        <c:axId val="77699712"/>
        <c:scaling>
          <c:orientation val="minMax"/>
        </c:scaling>
        <c:delete val="1"/>
        <c:axPos val="b"/>
        <c:numFmt formatCode="0.00%" sourceLinked="1"/>
        <c:majorTickMark val="out"/>
        <c:minorTickMark val="none"/>
        <c:tickLblPos val="none"/>
        <c:crossAx val="77698176"/>
        <c:crosses val="autoZero"/>
        <c:crossBetween val="between"/>
      </c:valAx>
    </c:plotArea>
    <c:plotVisOnly val="1"/>
    <c:dispBlanksAs val="gap"/>
    <c:showDLblsOverMax val="0"/>
  </c:chart>
  <c:spPr>
    <a:solidFill>
      <a:srgbClr val="B2CCEC"/>
    </a:solidFill>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lt-LT" sz="1400"/>
              <a:t>5 žemiausios vertės</a:t>
            </a:r>
          </a:p>
        </c:rich>
      </c:tx>
      <c:layout/>
      <c:overlay val="0"/>
    </c:title>
    <c:autoTitleDeleted val="0"/>
    <c:plotArea>
      <c:layout/>
      <c:barChart>
        <c:barDir val="bar"/>
        <c:grouping val="clustered"/>
        <c:varyColors val="0"/>
        <c:ser>
          <c:idx val="0"/>
          <c:order val="0"/>
          <c:invertIfNegative val="0"/>
          <c:dLbls>
            <c:dLbl>
              <c:idx val="1"/>
              <c:layout/>
              <c:tx>
                <c:rich>
                  <a:bodyPr/>
                  <a:lstStyle/>
                  <a:p>
                    <a:r>
                      <a:rPr lang="en-US" dirty="0" smtClean="0"/>
                      <a:t>2,2</a:t>
                    </a:r>
                    <a:endParaRPr lang="en-US" dirty="0"/>
                  </a:p>
                </c:rich>
              </c:tx>
              <c:showLegendKey val="0"/>
              <c:showVal val="1"/>
              <c:showCatName val="0"/>
              <c:showSerName val="0"/>
              <c:showPercent val="0"/>
              <c:showBubbleSize val="0"/>
            </c:dLbl>
            <c:dLbl>
              <c:idx val="2"/>
              <c:layout/>
              <c:tx>
                <c:rich>
                  <a:bodyPr/>
                  <a:lstStyle/>
                  <a:p>
                    <a:r>
                      <a:rPr lang="en-US" dirty="0" smtClean="0"/>
                      <a:t>2,4</a:t>
                    </a:r>
                    <a:endParaRPr lang="en-US" dirty="0"/>
                  </a:p>
                </c:rich>
              </c:tx>
              <c:showLegendKey val="0"/>
              <c:showVal val="1"/>
              <c:showCatName val="0"/>
              <c:showSerName val="0"/>
              <c:showPercent val="0"/>
              <c:showBubbleSize val="0"/>
            </c:dLbl>
            <c:dLbl>
              <c:idx val="3"/>
              <c:layout/>
              <c:tx>
                <c:rich>
                  <a:bodyPr/>
                  <a:lstStyle/>
                  <a:p>
                    <a:r>
                      <a:rPr lang="en-US" dirty="0" smtClean="0"/>
                      <a:t>2,7</a:t>
                    </a:r>
                    <a:endParaRPr lang="en-US" dirty="0"/>
                  </a:p>
                </c:rich>
              </c:tx>
              <c:showLegendKey val="0"/>
              <c:showVal val="1"/>
              <c:showCatName val="0"/>
              <c:showSerName val="0"/>
              <c:showPercent val="0"/>
              <c:showBubbleSize val="0"/>
            </c:dLbl>
            <c:dLbl>
              <c:idx val="4"/>
              <c:layout/>
              <c:tx>
                <c:rich>
                  <a:bodyPr/>
                  <a:lstStyle/>
                  <a:p>
                    <a:r>
                      <a:rPr lang="en-US" dirty="0" smtClean="0"/>
                      <a:t>2,8</a:t>
                    </a:r>
                    <a:endParaRPr lang="en-US" dirty="0"/>
                  </a:p>
                </c:rich>
              </c:tx>
              <c:showLegendKey val="0"/>
              <c:showVal val="1"/>
              <c:showCatName val="0"/>
              <c:showSerName val="0"/>
              <c:showPercent val="0"/>
              <c:showBubbleSize val="0"/>
            </c:dLbl>
            <c:dLbl>
              <c:idx val="5"/>
              <c:layout/>
              <c:tx>
                <c:rich>
                  <a:bodyPr/>
                  <a:lstStyle/>
                  <a:p>
                    <a:r>
                      <a:rPr lang="en-US" dirty="0" smtClean="0"/>
                      <a:t>2,9</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Lapas1!$H$107:$H$112</c:f>
              <c:strCache>
                <c:ptCount val="6"/>
                <c:pt idx="1">
                  <c:v>Mūsų sporto centro atstovų pasiekimai yra žinomi užsienyje.</c:v>
                </c:pt>
                <c:pt idx="2">
                  <c:v>Sporto centro mokytojai pasitiki vienas kitu.</c:v>
                </c:pt>
                <c:pt idx="3">
                  <c:v>Dauguma sporto centro mokinių diskutuoja, teikia pasiūlymus dėl įstaigos įvaizdžio.</c:v>
                </c:pt>
                <c:pt idx="4">
                  <c:v>Mūsų sporto centre įsiklausoma į skirtingas nuomones.</c:v>
                </c:pt>
                <c:pt idx="5">
                  <c:v>Į švenčių organizavimą noriai įsitraukia mokytojai.</c:v>
                </c:pt>
              </c:strCache>
            </c:strRef>
          </c:cat>
          <c:val>
            <c:numRef>
              <c:f>Lapas1!$I$107:$I$112</c:f>
              <c:numCache>
                <c:formatCode>0.00%</c:formatCode>
                <c:ptCount val="6"/>
                <c:pt idx="1">
                  <c:v>2.1999999999999999E-2</c:v>
                </c:pt>
                <c:pt idx="2">
                  <c:v>2.4E-2</c:v>
                </c:pt>
                <c:pt idx="3">
                  <c:v>2.7000000000000073E-2</c:v>
                </c:pt>
                <c:pt idx="4">
                  <c:v>2.8000000000000001E-2</c:v>
                </c:pt>
                <c:pt idx="5">
                  <c:v>2.9000000000000001E-2</c:v>
                </c:pt>
              </c:numCache>
            </c:numRef>
          </c:val>
        </c:ser>
        <c:dLbls>
          <c:showLegendKey val="0"/>
          <c:showVal val="1"/>
          <c:showCatName val="0"/>
          <c:showSerName val="0"/>
          <c:showPercent val="0"/>
          <c:showBubbleSize val="0"/>
        </c:dLbls>
        <c:gapWidth val="150"/>
        <c:overlap val="-25"/>
        <c:axId val="77720960"/>
        <c:axId val="77804672"/>
      </c:barChart>
      <c:catAx>
        <c:axId val="77720960"/>
        <c:scaling>
          <c:orientation val="minMax"/>
        </c:scaling>
        <c:delete val="0"/>
        <c:axPos val="l"/>
        <c:majorTickMark val="none"/>
        <c:minorTickMark val="none"/>
        <c:tickLblPos val="nextTo"/>
        <c:txPr>
          <a:bodyPr/>
          <a:lstStyle/>
          <a:p>
            <a:pPr>
              <a:defRPr sz="1200" baseline="0"/>
            </a:pPr>
            <a:endParaRPr lang="lt-LT"/>
          </a:p>
        </c:txPr>
        <c:crossAx val="77804672"/>
        <c:crosses val="autoZero"/>
        <c:auto val="1"/>
        <c:lblAlgn val="ctr"/>
        <c:lblOffset val="100"/>
        <c:noMultiLvlLbl val="0"/>
      </c:catAx>
      <c:valAx>
        <c:axId val="77804672"/>
        <c:scaling>
          <c:orientation val="minMax"/>
        </c:scaling>
        <c:delete val="1"/>
        <c:axPos val="b"/>
        <c:numFmt formatCode="0.00%" sourceLinked="1"/>
        <c:majorTickMark val="out"/>
        <c:minorTickMark val="none"/>
        <c:tickLblPos val="none"/>
        <c:crossAx val="77720960"/>
        <c:crosses val="autoZero"/>
        <c:crossBetween val="between"/>
      </c:valAx>
    </c:plotArea>
    <c:plotVisOnly val="1"/>
    <c:dispBlanksAs val="gap"/>
    <c:showDLblsOverMax val="0"/>
  </c:chart>
  <c:spPr>
    <a:solidFill>
      <a:srgbClr val="C7DAF1"/>
    </a:solidFill>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1D4CD4-A23A-40FD-B2DF-293E244FB095}" type="datetimeFigureOut">
              <a:rPr lang="lt-LT" smtClean="0"/>
              <a:pPr/>
              <a:t>2016.10.10</a:t>
            </a:fld>
            <a:endParaRPr lang="lt-LT"/>
          </a:p>
        </p:txBody>
      </p:sp>
      <p:sp>
        <p:nvSpPr>
          <p:cNvPr id="4" name="Skaidrės vaizdo vietos rezervavimo ženkla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6" name="Poraštės vietos rezervavimo ženklas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4B658A-9398-4C6C-B242-BBE0B6591ECE}" type="slidenum">
              <a:rPr lang="lt-LT" smtClean="0"/>
              <a:pPr/>
              <a:t>‹#›</a:t>
            </a:fld>
            <a:endParaRPr lang="lt-LT"/>
          </a:p>
        </p:txBody>
      </p:sp>
    </p:spTree>
    <p:extLst>
      <p:ext uri="{BB962C8B-B14F-4D97-AF65-F5344CB8AC3E}">
        <p14:creationId xmlns:p14="http://schemas.microsoft.com/office/powerpoint/2010/main" val="1130314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normAutofit/>
          </a:bodyPr>
          <a:lstStyle/>
          <a:p>
            <a:endParaRPr lang="lt-LT" dirty="0"/>
          </a:p>
        </p:txBody>
      </p:sp>
      <p:sp>
        <p:nvSpPr>
          <p:cNvPr id="4" name="Skaidrės numerio vietos rezervavimo ženklas 3"/>
          <p:cNvSpPr>
            <a:spLocks noGrp="1"/>
          </p:cNvSpPr>
          <p:nvPr>
            <p:ph type="sldNum" sz="quarter" idx="10"/>
          </p:nvPr>
        </p:nvSpPr>
        <p:spPr/>
        <p:txBody>
          <a:bodyPr/>
          <a:lstStyle/>
          <a:p>
            <a:fld id="{044B658A-9398-4C6C-B242-BBE0B6591ECE}" type="slidenum">
              <a:rPr lang="lt-LT" smtClean="0"/>
              <a:pPr/>
              <a:t>1</a:t>
            </a:fld>
            <a:endParaRPr lang="lt-L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normAutofit/>
          </a:bodyPr>
          <a:lstStyle/>
          <a:p>
            <a:endParaRPr lang="lt-LT" dirty="0"/>
          </a:p>
        </p:txBody>
      </p:sp>
      <p:sp>
        <p:nvSpPr>
          <p:cNvPr id="4" name="Skaidrės numerio vietos rezervavimo ženklas 3"/>
          <p:cNvSpPr>
            <a:spLocks noGrp="1"/>
          </p:cNvSpPr>
          <p:nvPr>
            <p:ph type="sldNum" sz="quarter" idx="10"/>
          </p:nvPr>
        </p:nvSpPr>
        <p:spPr/>
        <p:txBody>
          <a:bodyPr/>
          <a:lstStyle/>
          <a:p>
            <a:fld id="{044B658A-9398-4C6C-B242-BBE0B6591ECE}" type="slidenum">
              <a:rPr lang="lt-LT" smtClean="0"/>
              <a:pPr/>
              <a:t>7</a:t>
            </a:fld>
            <a:endParaRPr lang="lt-L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normAutofit/>
          </a:bodyPr>
          <a:lstStyle/>
          <a:p>
            <a:endParaRPr lang="lt-LT" dirty="0"/>
          </a:p>
        </p:txBody>
      </p:sp>
      <p:sp>
        <p:nvSpPr>
          <p:cNvPr id="4" name="Skaidrės numerio vietos rezervavimo ženklas 3"/>
          <p:cNvSpPr>
            <a:spLocks noGrp="1"/>
          </p:cNvSpPr>
          <p:nvPr>
            <p:ph type="sldNum" sz="quarter" idx="10"/>
          </p:nvPr>
        </p:nvSpPr>
        <p:spPr/>
        <p:txBody>
          <a:bodyPr/>
          <a:lstStyle/>
          <a:p>
            <a:fld id="{044B658A-9398-4C6C-B242-BBE0B6591ECE}" type="slidenum">
              <a:rPr lang="lt-LT" smtClean="0"/>
              <a:pPr/>
              <a:t>13</a:t>
            </a:fld>
            <a:endParaRPr lang="lt-L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normAutofit/>
          </a:bodyPr>
          <a:lstStyle/>
          <a:p>
            <a:endParaRPr lang="lt-LT" dirty="0"/>
          </a:p>
        </p:txBody>
      </p:sp>
      <p:sp>
        <p:nvSpPr>
          <p:cNvPr id="4" name="Skaidrės numerio vietos rezervavimo ženklas 3"/>
          <p:cNvSpPr>
            <a:spLocks noGrp="1"/>
          </p:cNvSpPr>
          <p:nvPr>
            <p:ph type="sldNum" sz="quarter" idx="10"/>
          </p:nvPr>
        </p:nvSpPr>
        <p:spPr/>
        <p:txBody>
          <a:bodyPr/>
          <a:lstStyle/>
          <a:p>
            <a:fld id="{044B658A-9398-4C6C-B242-BBE0B6591ECE}" type="slidenum">
              <a:rPr lang="lt-LT" smtClean="0"/>
              <a:pPr/>
              <a:t>15</a:t>
            </a:fld>
            <a:endParaRPr lang="lt-L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normAutofit/>
          </a:bodyPr>
          <a:lstStyle/>
          <a:p>
            <a:endParaRPr lang="lt-LT" dirty="0"/>
          </a:p>
        </p:txBody>
      </p:sp>
      <p:sp>
        <p:nvSpPr>
          <p:cNvPr id="4" name="Skaidrės numerio vietos rezervavimo ženklas 3"/>
          <p:cNvSpPr>
            <a:spLocks noGrp="1"/>
          </p:cNvSpPr>
          <p:nvPr>
            <p:ph type="sldNum" sz="quarter" idx="10"/>
          </p:nvPr>
        </p:nvSpPr>
        <p:spPr/>
        <p:txBody>
          <a:bodyPr/>
          <a:lstStyle/>
          <a:p>
            <a:fld id="{044B658A-9398-4C6C-B242-BBE0B6591ECE}" type="slidenum">
              <a:rPr lang="lt-LT" smtClean="0"/>
              <a:pPr/>
              <a:t>16</a:t>
            </a:fld>
            <a:endParaRPr lang="lt-LT"/>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sp>
        <p:nvSpPr>
          <p:cNvPr id="10" name="Statusis trikampis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Antraštė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lt-LT" smtClean="0"/>
              <a:t>Spustelėkite, jei norite keisite ruoš. pav. stilių</a:t>
            </a:r>
            <a:endParaRPr kumimoji="0" lang="en-US"/>
          </a:p>
        </p:txBody>
      </p:sp>
      <p:sp>
        <p:nvSpPr>
          <p:cNvPr id="17" name="Paantraštė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lt-LT" smtClean="0"/>
              <a:t>Spustelėkite ruošinio paantraštės stiliui keisti</a:t>
            </a:r>
            <a:endParaRPr kumimoji="0" lang="en-US"/>
          </a:p>
        </p:txBody>
      </p:sp>
      <p:grpSp>
        <p:nvGrpSpPr>
          <p:cNvPr id="2" name="Grupė 1"/>
          <p:cNvGrpSpPr/>
          <p:nvPr/>
        </p:nvGrpSpPr>
        <p:grpSpPr>
          <a:xfrm>
            <a:off x="-3765" y="4953000"/>
            <a:ext cx="9147765" cy="1912088"/>
            <a:chOff x="-3765" y="4832896"/>
            <a:chExt cx="9147765" cy="2032192"/>
          </a:xfrm>
        </p:grpSpPr>
        <p:sp>
          <p:nvSpPr>
            <p:cNvPr id="7" name="Laisva forma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Laisva forma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Laisva forma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Tiesioji jungtis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os vietos rezervavimo ženklas 29"/>
          <p:cNvSpPr>
            <a:spLocks noGrp="1"/>
          </p:cNvSpPr>
          <p:nvPr>
            <p:ph type="dt" sz="half" idx="10"/>
          </p:nvPr>
        </p:nvSpPr>
        <p:spPr/>
        <p:txBody>
          <a:bodyPr/>
          <a:lstStyle>
            <a:lvl1pPr>
              <a:defRPr>
                <a:solidFill>
                  <a:srgbClr val="FFFFFF"/>
                </a:solidFill>
              </a:defRPr>
            </a:lvl1pPr>
            <a:extLst/>
          </a:lstStyle>
          <a:p>
            <a:fld id="{1C8DDDC4-DD48-4308-A7E0-98165D63D553}" type="datetimeFigureOut">
              <a:rPr lang="lt-LT" smtClean="0"/>
              <a:pPr/>
              <a:t>2016.10.10</a:t>
            </a:fld>
            <a:endParaRPr lang="lt-LT"/>
          </a:p>
        </p:txBody>
      </p:sp>
      <p:sp>
        <p:nvSpPr>
          <p:cNvPr id="19" name="Poraštės vietos rezervavimo ženklas 18"/>
          <p:cNvSpPr>
            <a:spLocks noGrp="1"/>
          </p:cNvSpPr>
          <p:nvPr>
            <p:ph type="ftr" sz="quarter" idx="11"/>
          </p:nvPr>
        </p:nvSpPr>
        <p:spPr/>
        <p:txBody>
          <a:bodyPr/>
          <a:lstStyle>
            <a:lvl1pPr>
              <a:defRPr>
                <a:solidFill>
                  <a:schemeClr val="accent1">
                    <a:tint val="20000"/>
                  </a:schemeClr>
                </a:solidFill>
              </a:defRPr>
            </a:lvl1pPr>
            <a:extLst/>
          </a:lstStyle>
          <a:p>
            <a:endParaRPr lang="lt-LT"/>
          </a:p>
        </p:txBody>
      </p:sp>
      <p:sp>
        <p:nvSpPr>
          <p:cNvPr id="27" name="Skaidrės numerio vietos rezervavimo ženklas 26"/>
          <p:cNvSpPr>
            <a:spLocks noGrp="1"/>
          </p:cNvSpPr>
          <p:nvPr>
            <p:ph type="sldNum" sz="quarter" idx="12"/>
          </p:nvPr>
        </p:nvSpPr>
        <p:spPr/>
        <p:txBody>
          <a:bodyPr/>
          <a:lstStyle>
            <a:lvl1pPr>
              <a:defRPr>
                <a:solidFill>
                  <a:srgbClr val="FFFFFF"/>
                </a:solidFill>
              </a:defRPr>
            </a:lvl1pPr>
            <a:extLst/>
          </a:lstStyle>
          <a:p>
            <a:fld id="{3EB13EFE-0A69-4DDC-BC41-23C766984008}" type="slidenum">
              <a:rPr lang="lt-LT" smtClean="0"/>
              <a:pPr/>
              <a:t>‹#›</a:t>
            </a:fld>
            <a:endParaRPr lang="lt-L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extLst/>
          </a:lstStyle>
          <a:p>
            <a:r>
              <a:rPr kumimoji="0" lang="lt-LT" smtClean="0"/>
              <a:t>Spustelėkite, jei norite keisite ruoš. pav. stilių</a:t>
            </a:r>
            <a:endParaRPr kumimoji="0" lang="en-US"/>
          </a:p>
        </p:txBody>
      </p:sp>
      <p:sp>
        <p:nvSpPr>
          <p:cNvPr id="3" name="Vertikalaus teksto vietos rezervavimo ženklas 2"/>
          <p:cNvSpPr>
            <a:spLocks noGrp="1"/>
          </p:cNvSpPr>
          <p:nvPr>
            <p:ph type="body" orient="vert" idx="1"/>
          </p:nvPr>
        </p:nvSpPr>
        <p:spPr>
          <a:xfrm>
            <a:off x="457200" y="1481329"/>
            <a:ext cx="8229600" cy="4386071"/>
          </a:xfrm>
        </p:spPr>
        <p:txBody>
          <a:bodyPr vert="eaVert"/>
          <a:lstStyle>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4" name="Datos vietos rezervavimo ženklas 3"/>
          <p:cNvSpPr>
            <a:spLocks noGrp="1"/>
          </p:cNvSpPr>
          <p:nvPr>
            <p:ph type="dt" sz="half" idx="10"/>
          </p:nvPr>
        </p:nvSpPr>
        <p:spPr/>
        <p:txBody>
          <a:bodyPr/>
          <a:lstStyle>
            <a:extLst/>
          </a:lstStyle>
          <a:p>
            <a:fld id="{1C8DDDC4-DD48-4308-A7E0-98165D63D553}" type="datetimeFigureOut">
              <a:rPr lang="lt-LT" smtClean="0"/>
              <a:pPr/>
              <a:t>2016.10.10</a:t>
            </a:fld>
            <a:endParaRPr lang="lt-LT"/>
          </a:p>
        </p:txBody>
      </p:sp>
      <p:sp>
        <p:nvSpPr>
          <p:cNvPr id="5" name="Poraštės vietos rezervavimo ženklas 4"/>
          <p:cNvSpPr>
            <a:spLocks noGrp="1"/>
          </p:cNvSpPr>
          <p:nvPr>
            <p:ph type="ftr" sz="quarter" idx="11"/>
          </p:nvPr>
        </p:nvSpPr>
        <p:spPr/>
        <p:txBody>
          <a:bodyPr/>
          <a:lstStyle>
            <a:extLst/>
          </a:lstStyle>
          <a:p>
            <a:endParaRPr lang="lt-LT"/>
          </a:p>
        </p:txBody>
      </p:sp>
      <p:sp>
        <p:nvSpPr>
          <p:cNvPr id="6" name="Skaidrės numerio vietos rezervavimo ženklas 5"/>
          <p:cNvSpPr>
            <a:spLocks noGrp="1"/>
          </p:cNvSpPr>
          <p:nvPr>
            <p:ph type="sldNum" sz="quarter" idx="12"/>
          </p:nvPr>
        </p:nvSpPr>
        <p:spPr/>
        <p:txBody>
          <a:bodyPr/>
          <a:lstStyle>
            <a:extLst/>
          </a:lstStyle>
          <a:p>
            <a:fld id="{3EB13EFE-0A69-4DDC-BC41-23C766984008}" type="slidenum">
              <a:rPr lang="lt-LT" smtClean="0"/>
              <a:pPr/>
              <a:t>‹#›</a:t>
            </a:fld>
            <a:endParaRPr lang="lt-L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6844013" y="274640"/>
            <a:ext cx="1777470" cy="5592761"/>
          </a:xfrm>
        </p:spPr>
        <p:txBody>
          <a:bodyPr vert="eaVert"/>
          <a:lstStyle>
            <a:extLst/>
          </a:lstStyle>
          <a:p>
            <a:r>
              <a:rPr kumimoji="0" lang="lt-LT" smtClean="0"/>
              <a:t>Spustelėkite, jei norite keisite ruoš. pav. stilių</a:t>
            </a:r>
            <a:endParaRPr kumimoji="0" lang="en-US"/>
          </a:p>
        </p:txBody>
      </p:sp>
      <p:sp>
        <p:nvSpPr>
          <p:cNvPr id="3" name="Vertikalaus teksto vietos rezervavimo ženklas 2"/>
          <p:cNvSpPr>
            <a:spLocks noGrp="1"/>
          </p:cNvSpPr>
          <p:nvPr>
            <p:ph type="body" orient="vert" idx="1"/>
          </p:nvPr>
        </p:nvSpPr>
        <p:spPr>
          <a:xfrm>
            <a:off x="457200" y="274641"/>
            <a:ext cx="6324600" cy="5592760"/>
          </a:xfrm>
        </p:spPr>
        <p:txBody>
          <a:bodyPr vert="eaVert"/>
          <a:lstStyle>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4" name="Datos vietos rezervavimo ženklas 3"/>
          <p:cNvSpPr>
            <a:spLocks noGrp="1"/>
          </p:cNvSpPr>
          <p:nvPr>
            <p:ph type="dt" sz="half" idx="10"/>
          </p:nvPr>
        </p:nvSpPr>
        <p:spPr/>
        <p:txBody>
          <a:bodyPr/>
          <a:lstStyle>
            <a:extLst/>
          </a:lstStyle>
          <a:p>
            <a:fld id="{1C8DDDC4-DD48-4308-A7E0-98165D63D553}" type="datetimeFigureOut">
              <a:rPr lang="lt-LT" smtClean="0"/>
              <a:pPr/>
              <a:t>2016.10.10</a:t>
            </a:fld>
            <a:endParaRPr lang="lt-LT"/>
          </a:p>
        </p:txBody>
      </p:sp>
      <p:sp>
        <p:nvSpPr>
          <p:cNvPr id="5" name="Poraštės vietos rezervavimo ženklas 4"/>
          <p:cNvSpPr>
            <a:spLocks noGrp="1"/>
          </p:cNvSpPr>
          <p:nvPr>
            <p:ph type="ftr" sz="quarter" idx="11"/>
          </p:nvPr>
        </p:nvSpPr>
        <p:spPr/>
        <p:txBody>
          <a:bodyPr/>
          <a:lstStyle>
            <a:extLst/>
          </a:lstStyle>
          <a:p>
            <a:endParaRPr lang="lt-LT"/>
          </a:p>
        </p:txBody>
      </p:sp>
      <p:sp>
        <p:nvSpPr>
          <p:cNvPr id="6" name="Skaidrės numerio vietos rezervavimo ženklas 5"/>
          <p:cNvSpPr>
            <a:spLocks noGrp="1"/>
          </p:cNvSpPr>
          <p:nvPr>
            <p:ph type="sldNum" sz="quarter" idx="12"/>
          </p:nvPr>
        </p:nvSpPr>
        <p:spPr/>
        <p:txBody>
          <a:bodyPr/>
          <a:lstStyle>
            <a:extLst/>
          </a:lstStyle>
          <a:p>
            <a:fld id="{3EB13EFE-0A69-4DDC-BC41-23C766984008}" type="slidenum">
              <a:rPr lang="lt-LT" smtClean="0"/>
              <a:pPr/>
              <a:t>‹#›</a:t>
            </a:fld>
            <a:endParaRPr lang="lt-L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lstStyle>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4" name="Datos vietos rezervavimo ženklas 3"/>
          <p:cNvSpPr>
            <a:spLocks noGrp="1"/>
          </p:cNvSpPr>
          <p:nvPr>
            <p:ph type="dt" sz="half" idx="10"/>
          </p:nvPr>
        </p:nvSpPr>
        <p:spPr/>
        <p:txBody>
          <a:bodyPr/>
          <a:lstStyle>
            <a:extLst/>
          </a:lstStyle>
          <a:p>
            <a:fld id="{1C8DDDC4-DD48-4308-A7E0-98165D63D553}" type="datetimeFigureOut">
              <a:rPr lang="lt-LT" smtClean="0"/>
              <a:pPr/>
              <a:t>2016.10.10</a:t>
            </a:fld>
            <a:endParaRPr lang="lt-LT"/>
          </a:p>
        </p:txBody>
      </p:sp>
      <p:sp>
        <p:nvSpPr>
          <p:cNvPr id="5" name="Poraštės vietos rezervavimo ženklas 4"/>
          <p:cNvSpPr>
            <a:spLocks noGrp="1"/>
          </p:cNvSpPr>
          <p:nvPr>
            <p:ph type="ftr" sz="quarter" idx="11"/>
          </p:nvPr>
        </p:nvSpPr>
        <p:spPr/>
        <p:txBody>
          <a:bodyPr/>
          <a:lstStyle>
            <a:extLst/>
          </a:lstStyle>
          <a:p>
            <a:endParaRPr lang="lt-LT"/>
          </a:p>
        </p:txBody>
      </p:sp>
      <p:sp>
        <p:nvSpPr>
          <p:cNvPr id="6" name="Skaidrės numerio vietos rezervavimo ženklas 5"/>
          <p:cNvSpPr>
            <a:spLocks noGrp="1"/>
          </p:cNvSpPr>
          <p:nvPr>
            <p:ph type="sldNum" sz="quarter" idx="12"/>
          </p:nvPr>
        </p:nvSpPr>
        <p:spPr/>
        <p:txBody>
          <a:bodyPr/>
          <a:lstStyle>
            <a:extLst/>
          </a:lstStyle>
          <a:p>
            <a:fld id="{3EB13EFE-0A69-4DDC-BC41-23C766984008}" type="slidenum">
              <a:rPr lang="lt-LT" smtClean="0"/>
              <a:pPr/>
              <a:t>‹#›</a:t>
            </a:fld>
            <a:endParaRPr lang="lt-LT"/>
          </a:p>
        </p:txBody>
      </p:sp>
      <p:sp>
        <p:nvSpPr>
          <p:cNvPr id="7" name="Antraštė 6"/>
          <p:cNvSpPr>
            <a:spLocks noGrp="1"/>
          </p:cNvSpPr>
          <p:nvPr>
            <p:ph type="title"/>
          </p:nvPr>
        </p:nvSpPr>
        <p:spPr/>
        <p:txBody>
          <a:bodyPr rtlCol="0"/>
          <a:lstStyle>
            <a:extLst/>
          </a:lstStyle>
          <a:p>
            <a:r>
              <a:rPr kumimoji="0" lang="lt-LT" smtClean="0"/>
              <a:t>Spustelėkite, jei norite keisite ruoš. pav. stilių</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bg>
      <p:bgRef idx="1002">
        <a:schemeClr val="bg1"/>
      </p:bgRef>
    </p:bg>
    <p:spTree>
      <p:nvGrpSpPr>
        <p:cNvPr id="1" name=""/>
        <p:cNvGrpSpPr/>
        <p:nvPr/>
      </p:nvGrpSpPr>
      <p:grpSpPr>
        <a:xfrm>
          <a:off x="0" y="0"/>
          <a:ext cx="0" cy="0"/>
          <a:chOff x="0" y="0"/>
          <a:chExt cx="0" cy="0"/>
        </a:xfrm>
      </p:grpSpPr>
      <p:sp>
        <p:nvSpPr>
          <p:cNvPr id="2" name="Antraštė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lt-LT" smtClean="0"/>
              <a:t>Spustelėkite, jei norite keisite ruoš. pav. stilių</a:t>
            </a:r>
            <a:endParaRPr kumimoji="0" lang="en-US"/>
          </a:p>
        </p:txBody>
      </p:sp>
      <p:sp>
        <p:nvSpPr>
          <p:cNvPr id="3" name="Teksto vietos rezervavimo ženklas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lt-LT" smtClean="0"/>
              <a:t>Spustelėkite ruošinio teksto stiliams keisti</a:t>
            </a:r>
          </a:p>
        </p:txBody>
      </p:sp>
      <p:sp>
        <p:nvSpPr>
          <p:cNvPr id="4" name="Datos vietos rezervavimo ženklas 3"/>
          <p:cNvSpPr>
            <a:spLocks noGrp="1"/>
          </p:cNvSpPr>
          <p:nvPr>
            <p:ph type="dt" sz="half" idx="10"/>
          </p:nvPr>
        </p:nvSpPr>
        <p:spPr/>
        <p:txBody>
          <a:bodyPr/>
          <a:lstStyle>
            <a:extLst/>
          </a:lstStyle>
          <a:p>
            <a:fld id="{1C8DDDC4-DD48-4308-A7E0-98165D63D553}" type="datetimeFigureOut">
              <a:rPr lang="lt-LT" smtClean="0"/>
              <a:pPr/>
              <a:t>2016.10.10</a:t>
            </a:fld>
            <a:endParaRPr lang="lt-LT"/>
          </a:p>
        </p:txBody>
      </p:sp>
      <p:sp>
        <p:nvSpPr>
          <p:cNvPr id="5" name="Poraštės vietos rezervavimo ženklas 4"/>
          <p:cNvSpPr>
            <a:spLocks noGrp="1"/>
          </p:cNvSpPr>
          <p:nvPr>
            <p:ph type="ftr" sz="quarter" idx="11"/>
          </p:nvPr>
        </p:nvSpPr>
        <p:spPr/>
        <p:txBody>
          <a:bodyPr/>
          <a:lstStyle>
            <a:extLst/>
          </a:lstStyle>
          <a:p>
            <a:endParaRPr lang="lt-LT"/>
          </a:p>
        </p:txBody>
      </p:sp>
      <p:sp>
        <p:nvSpPr>
          <p:cNvPr id="6" name="Skaidrės numerio vietos rezervavimo ženklas 5"/>
          <p:cNvSpPr>
            <a:spLocks noGrp="1"/>
          </p:cNvSpPr>
          <p:nvPr>
            <p:ph type="sldNum" sz="quarter" idx="12"/>
          </p:nvPr>
        </p:nvSpPr>
        <p:spPr/>
        <p:txBody>
          <a:bodyPr/>
          <a:lstStyle>
            <a:extLst/>
          </a:lstStyle>
          <a:p>
            <a:fld id="{3EB13EFE-0A69-4DDC-BC41-23C766984008}" type="slidenum">
              <a:rPr lang="lt-LT" smtClean="0"/>
              <a:pPr/>
              <a:t>‹#›</a:t>
            </a:fld>
            <a:endParaRPr lang="lt-LT"/>
          </a:p>
        </p:txBody>
      </p:sp>
      <p:sp>
        <p:nvSpPr>
          <p:cNvPr id="7" name="Ševronas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Ševronas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bg>
      <p:bgRef idx="1002">
        <a:schemeClr val="bg1"/>
      </p:bgRef>
    </p:bg>
    <p:spTree>
      <p:nvGrpSpPr>
        <p:cNvPr id="1" name=""/>
        <p:cNvGrpSpPr/>
        <p:nvPr/>
      </p:nvGrpSpPr>
      <p:grpSpPr>
        <a:xfrm>
          <a:off x="0" y="0"/>
          <a:ext cx="0" cy="0"/>
          <a:chOff x="0" y="0"/>
          <a:chExt cx="0" cy="0"/>
        </a:xfrm>
      </p:grpSpPr>
      <p:sp>
        <p:nvSpPr>
          <p:cNvPr id="3" name="Turinio vietos rezervavimo ženklas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4" name="Turinio vietos rezervavimo ženklas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5" name="Datos vietos rezervavimo ženklas 4"/>
          <p:cNvSpPr>
            <a:spLocks noGrp="1"/>
          </p:cNvSpPr>
          <p:nvPr>
            <p:ph type="dt" sz="half" idx="10"/>
          </p:nvPr>
        </p:nvSpPr>
        <p:spPr/>
        <p:txBody>
          <a:bodyPr/>
          <a:lstStyle>
            <a:extLst/>
          </a:lstStyle>
          <a:p>
            <a:fld id="{1C8DDDC4-DD48-4308-A7E0-98165D63D553}" type="datetimeFigureOut">
              <a:rPr lang="lt-LT" smtClean="0"/>
              <a:pPr/>
              <a:t>2016.10.10</a:t>
            </a:fld>
            <a:endParaRPr lang="lt-LT"/>
          </a:p>
        </p:txBody>
      </p:sp>
      <p:sp>
        <p:nvSpPr>
          <p:cNvPr id="6" name="Poraštės vietos rezervavimo ženklas 5"/>
          <p:cNvSpPr>
            <a:spLocks noGrp="1"/>
          </p:cNvSpPr>
          <p:nvPr>
            <p:ph type="ftr" sz="quarter" idx="11"/>
          </p:nvPr>
        </p:nvSpPr>
        <p:spPr/>
        <p:txBody>
          <a:bodyPr/>
          <a:lstStyle>
            <a:extLst/>
          </a:lstStyle>
          <a:p>
            <a:endParaRPr lang="lt-LT"/>
          </a:p>
        </p:txBody>
      </p:sp>
      <p:sp>
        <p:nvSpPr>
          <p:cNvPr id="7" name="Skaidrės numerio vietos rezervavimo ženklas 6"/>
          <p:cNvSpPr>
            <a:spLocks noGrp="1"/>
          </p:cNvSpPr>
          <p:nvPr>
            <p:ph type="sldNum" sz="quarter" idx="12"/>
          </p:nvPr>
        </p:nvSpPr>
        <p:spPr/>
        <p:txBody>
          <a:bodyPr/>
          <a:lstStyle>
            <a:extLst/>
          </a:lstStyle>
          <a:p>
            <a:fld id="{3EB13EFE-0A69-4DDC-BC41-23C766984008}" type="slidenum">
              <a:rPr lang="lt-LT" smtClean="0"/>
              <a:pPr/>
              <a:t>‹#›</a:t>
            </a:fld>
            <a:endParaRPr lang="lt-LT"/>
          </a:p>
        </p:txBody>
      </p:sp>
      <p:sp>
        <p:nvSpPr>
          <p:cNvPr id="8" name="Antraštė 7"/>
          <p:cNvSpPr>
            <a:spLocks noGrp="1"/>
          </p:cNvSpPr>
          <p:nvPr>
            <p:ph type="title"/>
          </p:nvPr>
        </p:nvSpPr>
        <p:spPr/>
        <p:txBody>
          <a:bodyPr rtlCol="0"/>
          <a:lstStyle>
            <a:extLst/>
          </a:lstStyle>
          <a:p>
            <a:r>
              <a:rPr kumimoji="0" lang="lt-LT" smtClean="0"/>
              <a:t>Spustelėkite, jei norite keisite ruoš. pav. stilių</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Lyginimas">
    <p:bg>
      <p:bgRef idx="1003">
        <a:schemeClr val="bg1"/>
      </p:bgRef>
    </p:bg>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3050"/>
            <a:ext cx="8229600" cy="1143000"/>
          </a:xfrm>
        </p:spPr>
        <p:txBody>
          <a:bodyPr anchor="ctr"/>
          <a:lstStyle>
            <a:lvl1pPr>
              <a:defRPr/>
            </a:lvl1pPr>
            <a:extLst/>
          </a:lstStyle>
          <a:p>
            <a:r>
              <a:rPr kumimoji="0" lang="lt-LT" smtClean="0"/>
              <a:t>Spustelėkite, jei norite keisite ruoš. pav. stilių</a:t>
            </a:r>
            <a:endParaRPr kumimoji="0" lang="en-US"/>
          </a:p>
        </p:txBody>
      </p:sp>
      <p:sp>
        <p:nvSpPr>
          <p:cNvPr id="3" name="Teksto vietos rezervavimo ženklas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lt-LT" smtClean="0"/>
              <a:t>Spustelėkite ruošinio teksto stiliams keisti</a:t>
            </a:r>
          </a:p>
        </p:txBody>
      </p:sp>
      <p:sp>
        <p:nvSpPr>
          <p:cNvPr id="4" name="Teksto vietos rezervavimo ženklas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lt-LT" smtClean="0"/>
              <a:t>Spustelėkite ruošinio teksto stiliams keisti</a:t>
            </a:r>
          </a:p>
        </p:txBody>
      </p:sp>
      <p:sp>
        <p:nvSpPr>
          <p:cNvPr id="5" name="Turinio vietos rezervavimo ženklas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6" name="Turinio vietos rezervavimo ženklas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7" name="Datos vietos rezervavimo ženklas 6"/>
          <p:cNvSpPr>
            <a:spLocks noGrp="1"/>
          </p:cNvSpPr>
          <p:nvPr>
            <p:ph type="dt" sz="half" idx="10"/>
          </p:nvPr>
        </p:nvSpPr>
        <p:spPr/>
        <p:txBody>
          <a:bodyPr/>
          <a:lstStyle>
            <a:extLst/>
          </a:lstStyle>
          <a:p>
            <a:fld id="{1C8DDDC4-DD48-4308-A7E0-98165D63D553}" type="datetimeFigureOut">
              <a:rPr lang="lt-LT" smtClean="0"/>
              <a:pPr/>
              <a:t>2016.10.10</a:t>
            </a:fld>
            <a:endParaRPr lang="lt-LT"/>
          </a:p>
        </p:txBody>
      </p:sp>
      <p:sp>
        <p:nvSpPr>
          <p:cNvPr id="8" name="Poraštės vietos rezervavimo ženklas 7"/>
          <p:cNvSpPr>
            <a:spLocks noGrp="1"/>
          </p:cNvSpPr>
          <p:nvPr>
            <p:ph type="ftr" sz="quarter" idx="11"/>
          </p:nvPr>
        </p:nvSpPr>
        <p:spPr/>
        <p:txBody>
          <a:bodyPr/>
          <a:lstStyle>
            <a:extLst/>
          </a:lstStyle>
          <a:p>
            <a:endParaRPr lang="lt-LT"/>
          </a:p>
        </p:txBody>
      </p:sp>
      <p:sp>
        <p:nvSpPr>
          <p:cNvPr id="9" name="Skaidrės numerio vietos rezervavimo ženklas 8"/>
          <p:cNvSpPr>
            <a:spLocks noGrp="1"/>
          </p:cNvSpPr>
          <p:nvPr>
            <p:ph type="sldNum" sz="quarter" idx="12"/>
          </p:nvPr>
        </p:nvSpPr>
        <p:spPr/>
        <p:txBody>
          <a:bodyPr/>
          <a:lstStyle>
            <a:extLst/>
          </a:lstStyle>
          <a:p>
            <a:fld id="{3EB13EFE-0A69-4DDC-BC41-23C766984008}" type="slidenum">
              <a:rPr lang="lt-LT" smtClean="0"/>
              <a:pPr/>
              <a:t>‹#›</a:t>
            </a:fld>
            <a:endParaRPr lang="lt-LT"/>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bg>
      <p:bgRef idx="1002">
        <a:schemeClr val="bg1"/>
      </p:bgRef>
    </p:bg>
    <p:spTree>
      <p:nvGrpSpPr>
        <p:cNvPr id="1" name=""/>
        <p:cNvGrpSpPr/>
        <p:nvPr/>
      </p:nvGrpSpPr>
      <p:grpSpPr>
        <a:xfrm>
          <a:off x="0" y="0"/>
          <a:ext cx="0" cy="0"/>
          <a:chOff x="0" y="0"/>
          <a:chExt cx="0" cy="0"/>
        </a:xfrm>
      </p:grpSpPr>
      <p:sp>
        <p:nvSpPr>
          <p:cNvPr id="3" name="Datos vietos rezervavimo ženklas 2"/>
          <p:cNvSpPr>
            <a:spLocks noGrp="1"/>
          </p:cNvSpPr>
          <p:nvPr>
            <p:ph type="dt" sz="half" idx="10"/>
          </p:nvPr>
        </p:nvSpPr>
        <p:spPr/>
        <p:txBody>
          <a:bodyPr/>
          <a:lstStyle>
            <a:extLst/>
          </a:lstStyle>
          <a:p>
            <a:fld id="{1C8DDDC4-DD48-4308-A7E0-98165D63D553}" type="datetimeFigureOut">
              <a:rPr lang="lt-LT" smtClean="0"/>
              <a:pPr/>
              <a:t>2016.10.10</a:t>
            </a:fld>
            <a:endParaRPr lang="lt-LT"/>
          </a:p>
        </p:txBody>
      </p:sp>
      <p:sp>
        <p:nvSpPr>
          <p:cNvPr id="4" name="Poraštės vietos rezervavimo ženklas 3"/>
          <p:cNvSpPr>
            <a:spLocks noGrp="1"/>
          </p:cNvSpPr>
          <p:nvPr>
            <p:ph type="ftr" sz="quarter" idx="11"/>
          </p:nvPr>
        </p:nvSpPr>
        <p:spPr/>
        <p:txBody>
          <a:bodyPr/>
          <a:lstStyle>
            <a:extLst/>
          </a:lstStyle>
          <a:p>
            <a:endParaRPr lang="lt-LT"/>
          </a:p>
        </p:txBody>
      </p:sp>
      <p:sp>
        <p:nvSpPr>
          <p:cNvPr id="5" name="Skaidrės numerio vietos rezervavimo ženklas 4"/>
          <p:cNvSpPr>
            <a:spLocks noGrp="1"/>
          </p:cNvSpPr>
          <p:nvPr>
            <p:ph type="sldNum" sz="quarter" idx="12"/>
          </p:nvPr>
        </p:nvSpPr>
        <p:spPr/>
        <p:txBody>
          <a:bodyPr/>
          <a:lstStyle>
            <a:extLst/>
          </a:lstStyle>
          <a:p>
            <a:fld id="{3EB13EFE-0A69-4DDC-BC41-23C766984008}" type="slidenum">
              <a:rPr lang="lt-LT" smtClean="0"/>
              <a:pPr/>
              <a:t>‹#›</a:t>
            </a:fld>
            <a:endParaRPr lang="lt-LT"/>
          </a:p>
        </p:txBody>
      </p:sp>
      <p:sp>
        <p:nvSpPr>
          <p:cNvPr id="6" name="Antraštė 5"/>
          <p:cNvSpPr>
            <a:spLocks noGrp="1"/>
          </p:cNvSpPr>
          <p:nvPr>
            <p:ph type="title"/>
          </p:nvPr>
        </p:nvSpPr>
        <p:spPr/>
        <p:txBody>
          <a:bodyPr rtlCol="0"/>
          <a:lstStyle>
            <a:extLst/>
          </a:lstStyle>
          <a:p>
            <a:r>
              <a:rPr kumimoji="0" lang="lt-LT" smtClean="0"/>
              <a:t>Spustelėkite, jei norite keisite ruoš. pav. stilių</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extLst/>
          </a:lstStyle>
          <a:p>
            <a:fld id="{1C8DDDC4-DD48-4308-A7E0-98165D63D553}" type="datetimeFigureOut">
              <a:rPr lang="lt-LT" smtClean="0"/>
              <a:pPr/>
              <a:t>2016.10.10</a:t>
            </a:fld>
            <a:endParaRPr lang="lt-LT"/>
          </a:p>
        </p:txBody>
      </p:sp>
      <p:sp>
        <p:nvSpPr>
          <p:cNvPr id="3" name="Poraštės vietos rezervavimo ženklas 2"/>
          <p:cNvSpPr>
            <a:spLocks noGrp="1"/>
          </p:cNvSpPr>
          <p:nvPr>
            <p:ph type="ftr" sz="quarter" idx="11"/>
          </p:nvPr>
        </p:nvSpPr>
        <p:spPr/>
        <p:txBody>
          <a:bodyPr/>
          <a:lstStyle>
            <a:extLst/>
          </a:lstStyle>
          <a:p>
            <a:endParaRPr lang="lt-LT"/>
          </a:p>
        </p:txBody>
      </p:sp>
      <p:sp>
        <p:nvSpPr>
          <p:cNvPr id="4" name="Skaidrės numerio vietos rezervavimo ženklas 3"/>
          <p:cNvSpPr>
            <a:spLocks noGrp="1"/>
          </p:cNvSpPr>
          <p:nvPr>
            <p:ph type="sldNum" sz="quarter" idx="12"/>
          </p:nvPr>
        </p:nvSpPr>
        <p:spPr/>
        <p:txBody>
          <a:bodyPr/>
          <a:lstStyle>
            <a:extLst/>
          </a:lstStyle>
          <a:p>
            <a:fld id="{3EB13EFE-0A69-4DDC-BC41-23C766984008}" type="slidenum">
              <a:rPr lang="lt-LT" smtClean="0"/>
              <a:pPr/>
              <a:t>‹#›</a:t>
            </a:fld>
            <a:endParaRPr lang="lt-L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urinys ir antraštė">
    <p:bg>
      <p:bgRef idx="1003">
        <a:schemeClr val="bg1"/>
      </p:bgRef>
    </p:bg>
    <p:spTree>
      <p:nvGrpSpPr>
        <p:cNvPr id="1" name=""/>
        <p:cNvGrpSpPr/>
        <p:nvPr/>
      </p:nvGrpSpPr>
      <p:grpSpPr>
        <a:xfrm>
          <a:off x="0" y="0"/>
          <a:ext cx="0" cy="0"/>
          <a:chOff x="0" y="0"/>
          <a:chExt cx="0" cy="0"/>
        </a:xfrm>
      </p:grpSpPr>
      <p:sp>
        <p:nvSpPr>
          <p:cNvPr id="2" name="Antraštė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lt-LT" smtClean="0"/>
              <a:t>Spustelėkite, jei norite keisite ruoš. pav. stilių</a:t>
            </a:r>
            <a:endParaRPr kumimoji="0" lang="en-US"/>
          </a:p>
        </p:txBody>
      </p:sp>
      <p:sp>
        <p:nvSpPr>
          <p:cNvPr id="3" name="Teksto vietos rezervavimo ženklas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lt-LT" smtClean="0"/>
              <a:t>Spustelėkite ruošinio teksto stiliams keisti</a:t>
            </a:r>
          </a:p>
        </p:txBody>
      </p:sp>
      <p:sp>
        <p:nvSpPr>
          <p:cNvPr id="4" name="Turinio vietos rezervavimo ženklas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5" name="Datos vietos rezervavimo ženklas 4"/>
          <p:cNvSpPr>
            <a:spLocks noGrp="1"/>
          </p:cNvSpPr>
          <p:nvPr>
            <p:ph type="dt" sz="half" idx="10"/>
          </p:nvPr>
        </p:nvSpPr>
        <p:spPr>
          <a:xfrm>
            <a:off x="6727032" y="6407944"/>
            <a:ext cx="1920240" cy="365760"/>
          </a:xfrm>
        </p:spPr>
        <p:txBody>
          <a:bodyPr/>
          <a:lstStyle>
            <a:extLst/>
          </a:lstStyle>
          <a:p>
            <a:fld id="{1C8DDDC4-DD48-4308-A7E0-98165D63D553}" type="datetimeFigureOut">
              <a:rPr lang="lt-LT" smtClean="0"/>
              <a:pPr/>
              <a:t>2016.10.10</a:t>
            </a:fld>
            <a:endParaRPr lang="lt-LT"/>
          </a:p>
        </p:txBody>
      </p:sp>
      <p:sp>
        <p:nvSpPr>
          <p:cNvPr id="6" name="Poraštės vietos rezervavimo ženklas 5"/>
          <p:cNvSpPr>
            <a:spLocks noGrp="1"/>
          </p:cNvSpPr>
          <p:nvPr>
            <p:ph type="ftr" sz="quarter" idx="11"/>
          </p:nvPr>
        </p:nvSpPr>
        <p:spPr/>
        <p:txBody>
          <a:bodyPr/>
          <a:lstStyle>
            <a:extLst/>
          </a:lstStyle>
          <a:p>
            <a:endParaRPr lang="lt-LT"/>
          </a:p>
        </p:txBody>
      </p:sp>
      <p:sp>
        <p:nvSpPr>
          <p:cNvPr id="7" name="Skaidrės numerio vietos rezervavimo ženklas 6"/>
          <p:cNvSpPr>
            <a:spLocks noGrp="1"/>
          </p:cNvSpPr>
          <p:nvPr>
            <p:ph type="sldNum" sz="quarter" idx="12"/>
          </p:nvPr>
        </p:nvSpPr>
        <p:spPr/>
        <p:txBody>
          <a:bodyPr/>
          <a:lstStyle>
            <a:extLst/>
          </a:lstStyle>
          <a:p>
            <a:fld id="{3EB13EFE-0A69-4DDC-BC41-23C766984008}" type="slidenum">
              <a:rPr lang="lt-LT" smtClean="0"/>
              <a:pPr/>
              <a:t>‹#›</a:t>
            </a:fld>
            <a:endParaRPr lang="lt-L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aveikslėlis ir antraštė">
    <p:bg>
      <p:bgRef idx="1002">
        <a:schemeClr val="bg1"/>
      </p:bgRef>
    </p:bg>
    <p:spTree>
      <p:nvGrpSpPr>
        <p:cNvPr id="1" name=""/>
        <p:cNvGrpSpPr/>
        <p:nvPr/>
      </p:nvGrpSpPr>
      <p:grpSpPr>
        <a:xfrm>
          <a:off x="0" y="0"/>
          <a:ext cx="0" cy="0"/>
          <a:chOff x="0" y="0"/>
          <a:chExt cx="0" cy="0"/>
        </a:xfrm>
      </p:grpSpPr>
      <p:sp>
        <p:nvSpPr>
          <p:cNvPr id="4" name="Teksto vietos rezervavimo ženklas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lt-LT" smtClean="0"/>
              <a:t>Spustelėkite ruošinio teksto stiliams keisti</a:t>
            </a:r>
          </a:p>
        </p:txBody>
      </p:sp>
      <p:sp>
        <p:nvSpPr>
          <p:cNvPr id="3" name="Paveikslėlio vietos rezervavimo ženklas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lt-LT" smtClean="0"/>
              <a:t>Spustelėkite piktogramą, jei norite įtraukti paveikslėlį</a:t>
            </a:r>
            <a:endParaRPr kumimoji="0" lang="en-US" dirty="0"/>
          </a:p>
        </p:txBody>
      </p:sp>
      <p:sp>
        <p:nvSpPr>
          <p:cNvPr id="5" name="Datos vietos rezervavimo ženklas 4"/>
          <p:cNvSpPr>
            <a:spLocks noGrp="1"/>
          </p:cNvSpPr>
          <p:nvPr>
            <p:ph type="dt" sz="half" idx="10"/>
          </p:nvPr>
        </p:nvSpPr>
        <p:spPr/>
        <p:txBody>
          <a:bodyPr/>
          <a:lstStyle>
            <a:lvl1pPr>
              <a:defRPr>
                <a:solidFill>
                  <a:schemeClr val="tx1"/>
                </a:solidFill>
              </a:defRPr>
            </a:lvl1pPr>
            <a:extLst/>
          </a:lstStyle>
          <a:p>
            <a:fld id="{1C8DDDC4-DD48-4308-A7E0-98165D63D553}" type="datetimeFigureOut">
              <a:rPr lang="lt-LT" smtClean="0"/>
              <a:pPr/>
              <a:t>2016.10.10</a:t>
            </a:fld>
            <a:endParaRPr lang="lt-LT"/>
          </a:p>
        </p:txBody>
      </p:sp>
      <p:sp>
        <p:nvSpPr>
          <p:cNvPr id="6" name="Poraštės vietos rezervavimo ženklas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lt-LT"/>
          </a:p>
        </p:txBody>
      </p:sp>
      <p:sp>
        <p:nvSpPr>
          <p:cNvPr id="7" name="Skaidrės numerio vietos rezervavimo ženklas 6"/>
          <p:cNvSpPr>
            <a:spLocks noGrp="1"/>
          </p:cNvSpPr>
          <p:nvPr>
            <p:ph type="sldNum" sz="quarter" idx="12"/>
          </p:nvPr>
        </p:nvSpPr>
        <p:spPr/>
        <p:txBody>
          <a:bodyPr/>
          <a:lstStyle>
            <a:lvl1pPr>
              <a:defRPr>
                <a:solidFill>
                  <a:schemeClr val="tx1"/>
                </a:solidFill>
              </a:defRPr>
            </a:lvl1pPr>
            <a:extLst/>
          </a:lstStyle>
          <a:p>
            <a:fld id="{3EB13EFE-0A69-4DDC-BC41-23C766984008}" type="slidenum">
              <a:rPr lang="lt-LT" smtClean="0"/>
              <a:pPr/>
              <a:t>‹#›</a:t>
            </a:fld>
            <a:endParaRPr lang="lt-LT"/>
          </a:p>
        </p:txBody>
      </p:sp>
      <p:sp>
        <p:nvSpPr>
          <p:cNvPr id="2" name="Antraštė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lt-LT" smtClean="0"/>
              <a:t>Spustelėkite, jei norite keisite ruoš. pav. stilių</a:t>
            </a:r>
            <a:endParaRPr kumimoji="0" lang="en-US"/>
          </a:p>
        </p:txBody>
      </p:sp>
      <p:sp>
        <p:nvSpPr>
          <p:cNvPr id="8" name="Laisva forma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Laisva forma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Statusis trikampis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Tiesioji jungtis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Ševronas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Ševronas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Laisva forma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Laisva forma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Statusis trikampis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Tiesioji jungtis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Pavadinimo vietos rezervavimo ženklas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lt-LT" smtClean="0"/>
              <a:t>Spustelėkite, jei norite keisite ruoš. pav. stilių</a:t>
            </a:r>
            <a:endParaRPr kumimoji="0" lang="en-US"/>
          </a:p>
        </p:txBody>
      </p:sp>
      <p:sp>
        <p:nvSpPr>
          <p:cNvPr id="30" name="Teksto vietos rezervavimo ženklas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lt-LT" smtClean="0"/>
              <a:t>Spustelėkite ruošinio teksto stiliams keisti</a:t>
            </a:r>
          </a:p>
          <a:p>
            <a:pPr lvl="1" eaLnBrk="1" latinLnBrk="0" hangingPunct="1"/>
            <a:r>
              <a:rPr kumimoji="0" lang="lt-LT" smtClean="0"/>
              <a:t>Antras lygmuo</a:t>
            </a:r>
          </a:p>
          <a:p>
            <a:pPr lvl="2" eaLnBrk="1" latinLnBrk="0" hangingPunct="1"/>
            <a:r>
              <a:rPr kumimoji="0" lang="lt-LT" smtClean="0"/>
              <a:t>Trečias lygmuo</a:t>
            </a:r>
          </a:p>
          <a:p>
            <a:pPr lvl="3" eaLnBrk="1" latinLnBrk="0" hangingPunct="1"/>
            <a:r>
              <a:rPr kumimoji="0" lang="lt-LT" smtClean="0"/>
              <a:t>Ketvirtas lygmuo</a:t>
            </a:r>
          </a:p>
          <a:p>
            <a:pPr lvl="4" eaLnBrk="1" latinLnBrk="0" hangingPunct="1"/>
            <a:r>
              <a:rPr kumimoji="0" lang="lt-LT" smtClean="0"/>
              <a:t>Penktas lygmuo</a:t>
            </a:r>
            <a:endParaRPr kumimoji="0" lang="en-US"/>
          </a:p>
        </p:txBody>
      </p:sp>
      <p:sp>
        <p:nvSpPr>
          <p:cNvPr id="10" name="Datos vietos rezervavimo ženklas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C8DDDC4-DD48-4308-A7E0-98165D63D553}" type="datetimeFigureOut">
              <a:rPr lang="lt-LT" smtClean="0"/>
              <a:pPr/>
              <a:t>2016.10.10</a:t>
            </a:fld>
            <a:endParaRPr lang="lt-LT"/>
          </a:p>
        </p:txBody>
      </p:sp>
      <p:sp>
        <p:nvSpPr>
          <p:cNvPr id="22" name="Poraštės vietos rezervavimo ženklas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lt-LT"/>
          </a:p>
        </p:txBody>
      </p:sp>
      <p:sp>
        <p:nvSpPr>
          <p:cNvPr id="18" name="Skaidrės numerio vietos rezervavimo ženklas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EB13EFE-0A69-4DDC-BC41-23C766984008}" type="slidenum">
              <a:rPr lang="lt-LT" smtClean="0"/>
              <a:pPr/>
              <a:t>‹#›</a:t>
            </a:fld>
            <a:endParaRPr lang="lt-LT"/>
          </a:p>
        </p:txBody>
      </p:sp>
    </p:spTree>
  </p:cSld>
  <p:clrMap bg1="lt1" tx1="dk1" bg2="lt2" tx2="dk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 id="2147484102" r:id="rId10"/>
    <p:sldLayoutId id="214748410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ctrTitle"/>
          </p:nvPr>
        </p:nvSpPr>
        <p:spPr/>
        <p:txBody>
          <a:bodyPr>
            <a:normAutofit fontScale="90000"/>
          </a:bodyPr>
          <a:lstStyle/>
          <a:p>
            <a:r>
              <a:rPr lang="lt-LT" b="1" dirty="0" smtClean="0"/>
              <a:t>KUPIŠKIO R. KŪNO KULTŪROS IR SPORTO CENTRAS</a:t>
            </a:r>
            <a:r>
              <a:rPr lang="lt-LT" dirty="0" smtClean="0"/>
              <a:t/>
            </a:r>
            <a:br>
              <a:rPr lang="lt-LT" dirty="0" smtClean="0"/>
            </a:br>
            <a:endParaRPr lang="lt-LT" dirty="0"/>
          </a:p>
        </p:txBody>
      </p:sp>
      <p:sp>
        <p:nvSpPr>
          <p:cNvPr id="3" name="Paantraštė 2"/>
          <p:cNvSpPr>
            <a:spLocks noGrp="1"/>
          </p:cNvSpPr>
          <p:nvPr>
            <p:ph type="subTitle" idx="1"/>
          </p:nvPr>
        </p:nvSpPr>
        <p:spPr/>
        <p:txBody>
          <a:bodyPr>
            <a:normAutofit fontScale="92500" lnSpcReduction="10000"/>
          </a:bodyPr>
          <a:lstStyle/>
          <a:p>
            <a:r>
              <a:rPr lang="lt-LT" b="1" dirty="0" smtClean="0">
                <a:solidFill>
                  <a:schemeClr val="accent6">
                    <a:lumMod val="50000"/>
                  </a:schemeClr>
                </a:solidFill>
              </a:rPr>
              <a:t>2015 – 2016 MOKSLO METŲ VEIKLOS KOKYBĖS ĮSIVERTINIMO</a:t>
            </a:r>
            <a:endParaRPr lang="lt-LT" dirty="0" smtClean="0">
              <a:solidFill>
                <a:schemeClr val="accent6">
                  <a:lumMod val="50000"/>
                </a:schemeClr>
              </a:solidFill>
            </a:endParaRPr>
          </a:p>
          <a:p>
            <a:r>
              <a:rPr lang="lt-LT" b="1" dirty="0" smtClean="0">
                <a:solidFill>
                  <a:schemeClr val="accent6">
                    <a:lumMod val="50000"/>
                  </a:schemeClr>
                </a:solidFill>
              </a:rPr>
              <a:t>ATASKAITA</a:t>
            </a:r>
            <a:endParaRPr lang="lt-LT" dirty="0" smtClean="0">
              <a:solidFill>
                <a:schemeClr val="accent6">
                  <a:lumMod val="50000"/>
                </a:schemeClr>
              </a:solidFill>
            </a:endParaRPr>
          </a:p>
          <a:p>
            <a:endParaRPr lang="lt-LT" dirty="0"/>
          </a:p>
        </p:txBody>
      </p:sp>
    </p:spTree>
  </p:cSld>
  <p:clrMapOvr>
    <a:masterClrMapping/>
  </p:clrMapOvr>
  <p:transition spd="slow">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p:cNvGraphicFramePr>
            <a:graphicFrameLocks noGrp="1"/>
          </p:cNvGraphicFramePr>
          <p:nvPr>
            <p:ph idx="1"/>
          </p:nvPr>
        </p:nvGraphicFramePr>
        <p:xfrm>
          <a:off x="611560" y="332656"/>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2" name="Antraštė 1"/>
          <p:cNvSpPr>
            <a:spLocks noGrp="1"/>
          </p:cNvSpPr>
          <p:nvPr>
            <p:ph type="title"/>
          </p:nvPr>
        </p:nvSpPr>
        <p:spPr>
          <a:xfrm>
            <a:off x="179512" y="5229200"/>
            <a:ext cx="8229600" cy="1143000"/>
          </a:xfrm>
        </p:spPr>
        <p:txBody>
          <a:bodyPr>
            <a:normAutofit/>
          </a:bodyPr>
          <a:lstStyle/>
          <a:p>
            <a:pPr lvl="0"/>
            <a:r>
              <a:rPr lang="en-US" sz="1400" dirty="0" smtClean="0"/>
              <a:t>    </a:t>
            </a:r>
            <a:r>
              <a:rPr lang="lt-LT" sz="1400" dirty="0" smtClean="0"/>
              <a:t> </a:t>
            </a:r>
            <a:r>
              <a:rPr lang="en-US" sz="1400" dirty="0" smtClean="0"/>
              <a:t>5</a:t>
            </a:r>
            <a:r>
              <a:rPr lang="lt-LT" sz="1400" dirty="0" smtClean="0"/>
              <a:t> pav. Mokinių tėvų (globėjų, rūpintojų) apklausa (</a:t>
            </a:r>
            <a:r>
              <a:rPr lang="en-US" sz="1400" dirty="0" smtClean="0"/>
              <a:t>5</a:t>
            </a:r>
            <a:r>
              <a:rPr lang="lt-LT" sz="1400" dirty="0" smtClean="0"/>
              <a:t> aukščiausios vertės).</a:t>
            </a:r>
            <a:r>
              <a:rPr lang="lt-LT" sz="3200" dirty="0" smtClean="0"/>
              <a:t/>
            </a:r>
            <a:br>
              <a:rPr lang="lt-LT" sz="3200" dirty="0" smtClean="0"/>
            </a:br>
            <a:endParaRPr lang="lt-LT"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p:cNvGraphicFramePr>
            <a:graphicFrameLocks noGrp="1"/>
          </p:cNvGraphicFramePr>
          <p:nvPr>
            <p:ph idx="1"/>
          </p:nvPr>
        </p:nvGraphicFramePr>
        <p:xfrm>
          <a:off x="611560" y="764704"/>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2" name="Antraštė 1"/>
          <p:cNvSpPr>
            <a:spLocks noGrp="1"/>
          </p:cNvSpPr>
          <p:nvPr>
            <p:ph type="title"/>
          </p:nvPr>
        </p:nvSpPr>
        <p:spPr>
          <a:xfrm>
            <a:off x="323528" y="5445224"/>
            <a:ext cx="8229600" cy="1143000"/>
          </a:xfrm>
        </p:spPr>
        <p:txBody>
          <a:bodyPr>
            <a:normAutofit/>
          </a:bodyPr>
          <a:lstStyle/>
          <a:p>
            <a:pPr lvl="0"/>
            <a:r>
              <a:rPr lang="en-US" sz="1400" dirty="0" smtClean="0"/>
              <a:t>   6</a:t>
            </a:r>
            <a:r>
              <a:rPr lang="lt-LT" sz="1400" dirty="0" smtClean="0"/>
              <a:t> pav.</a:t>
            </a:r>
            <a:r>
              <a:rPr lang="en-US" sz="1400" dirty="0" smtClean="0"/>
              <a:t> </a:t>
            </a:r>
            <a:r>
              <a:rPr lang="lt-LT" sz="1400" dirty="0" smtClean="0"/>
              <a:t>Mokinių tėvų (globėjų, rūpintojų) apklausa (</a:t>
            </a:r>
            <a:r>
              <a:rPr lang="en-US" sz="1400" dirty="0" smtClean="0"/>
              <a:t>5</a:t>
            </a:r>
            <a:r>
              <a:rPr lang="lt-LT" sz="1400" dirty="0" smtClean="0"/>
              <a:t> ž</a:t>
            </a:r>
            <a:r>
              <a:rPr lang="en-US" sz="1400" dirty="0" err="1" smtClean="0"/>
              <a:t>emiausios</a:t>
            </a:r>
            <a:r>
              <a:rPr lang="en-US" sz="1400" dirty="0" smtClean="0"/>
              <a:t> </a:t>
            </a:r>
            <a:r>
              <a:rPr lang="lt-LT" sz="1400" dirty="0" smtClean="0"/>
              <a:t> vertės). </a:t>
            </a:r>
            <a:r>
              <a:rPr lang="lt-LT" dirty="0" smtClean="0"/>
              <a:t/>
            </a:r>
            <a:br>
              <a:rPr lang="lt-LT" dirty="0" smtClean="0"/>
            </a:br>
            <a:endParaRPr lang="lt-LT"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539552" y="836712"/>
            <a:ext cx="8229600" cy="5112568"/>
          </a:xfrm>
        </p:spPr>
        <p:txBody>
          <a:bodyPr>
            <a:noAutofit/>
          </a:bodyPr>
          <a:lstStyle/>
          <a:p>
            <a:r>
              <a:rPr lang="lt-LT" sz="1400" b="1" dirty="0" smtClean="0"/>
              <a:t> </a:t>
            </a:r>
            <a:r>
              <a:rPr lang="lt-LT" sz="1400" dirty="0" smtClean="0"/>
              <a:t>Mokytojams</a:t>
            </a:r>
            <a:r>
              <a:rPr lang="lt-LT" sz="1400" b="1" dirty="0" smtClean="0"/>
              <a:t> </a:t>
            </a:r>
            <a:r>
              <a:rPr lang="lt-LT" sz="1400" dirty="0" smtClean="0"/>
              <a:t>buvo išdalinta 20 anketų (20 prisijungimo kodų). Į anketas atsakė 15 mokytojų - 75,0 %, iš dalies atsakyti klausimynai -1, atsakytų klausimynų (įskaitant iš dalies atsakytus)  skaičius- 80,0%. Sporto centro mokytojai ir sportinės veiklos organizatoriai atsakinėjo į klausimus apie ugdymo įstaigos tradicijas ir ritualus, tapatumo jausmą, įstaigos mikroklimatą ir tvarką, bendruomeniškumą. Mokytojų apklausos rezultatai, įvertinti 3 - 4 lygmeniu (ko gero sutinku arba visiškai sutinku):</a:t>
            </a:r>
          </a:p>
          <a:p>
            <a:pPr marL="514350" lvl="0" indent="-514350">
              <a:buFont typeface="+mj-lt"/>
              <a:buAutoNum type="arabicPeriod"/>
            </a:pPr>
            <a:r>
              <a:rPr lang="lt-LT" sz="1400" dirty="0" smtClean="0"/>
              <a:t>Mokytojai mano, kad didžiuojasi savo įstaigos simbolika (logotipu, apranga) - 100%.</a:t>
            </a:r>
          </a:p>
          <a:p>
            <a:pPr marL="514350" lvl="0" indent="-514350">
              <a:buFont typeface="+mj-lt"/>
              <a:buAutoNum type="arabicPeriod"/>
            </a:pPr>
            <a:r>
              <a:rPr lang="lt-LT" sz="1400" dirty="0" smtClean="0"/>
              <a:t>Mokytojai mano, kad į švenčių organizavimą noriai įsitraukia tėvai - 75%.</a:t>
            </a:r>
          </a:p>
          <a:p>
            <a:pPr marL="514350" lvl="0" indent="-514350">
              <a:buFont typeface="+mj-lt"/>
              <a:buAutoNum type="arabicPeriod"/>
            </a:pPr>
            <a:r>
              <a:rPr lang="lt-LT" sz="1400" dirty="0" smtClean="0"/>
              <a:t>Mokytojai mano, kad į švenčių organizavimą noriai įsitraukia mokytojai - 69 %.</a:t>
            </a:r>
          </a:p>
          <a:p>
            <a:pPr marL="514350" lvl="0" indent="-514350">
              <a:buFont typeface="+mj-lt"/>
              <a:buAutoNum type="arabicPeriod"/>
            </a:pPr>
            <a:r>
              <a:rPr lang="lt-LT" sz="1400" dirty="0" smtClean="0"/>
              <a:t>Mokytojai mano, kad sporto centro mokytojai pasitiki vienas kitu - 44%.</a:t>
            </a:r>
          </a:p>
          <a:p>
            <a:pPr marL="514350" lvl="0" indent="-514350">
              <a:buFont typeface="+mj-lt"/>
              <a:buAutoNum type="arabicPeriod"/>
            </a:pPr>
            <a:r>
              <a:rPr lang="lt-LT" sz="1400" dirty="0" smtClean="0"/>
              <a:t>Mokytojai mano, kad sporto centro darbuotojų pasiekimai ir laimėjimai yra įvertinami - 88%.</a:t>
            </a:r>
          </a:p>
          <a:p>
            <a:pPr marL="514350" lvl="0" indent="-514350">
              <a:buFont typeface="+mj-lt"/>
              <a:buAutoNum type="arabicPeriod"/>
            </a:pPr>
            <a:r>
              <a:rPr lang="lt-LT" sz="1400" dirty="0" smtClean="0"/>
              <a:t>Mokytojai mano, kad sporto centro atstovų  pasiekimai yra žinomi mieste, šalyje - 94%.</a:t>
            </a:r>
          </a:p>
          <a:p>
            <a:pPr marL="514350" lvl="0" indent="-514350">
              <a:buFont typeface="+mj-lt"/>
              <a:buAutoNum type="arabicPeriod"/>
            </a:pPr>
            <a:r>
              <a:rPr lang="lt-LT" sz="1400" dirty="0" smtClean="0"/>
              <a:t>Mokytojai mano, kad juos gerbia kolegos - 86%.</a:t>
            </a:r>
          </a:p>
          <a:p>
            <a:pPr marL="514350" lvl="0" indent="-514350">
              <a:buFont typeface="+mj-lt"/>
              <a:buAutoNum type="arabicPeriod"/>
            </a:pPr>
            <a:r>
              <a:rPr lang="lt-LT" sz="1400" dirty="0" smtClean="0"/>
              <a:t>Mokytojai nurodė, kad jų nuomonė įstaigoje svarbi - 81%.</a:t>
            </a:r>
          </a:p>
          <a:p>
            <a:pPr marL="514350" lvl="0" indent="-514350">
              <a:buFont typeface="+mj-lt"/>
              <a:buAutoNum type="arabicPeriod"/>
            </a:pPr>
            <a:r>
              <a:rPr lang="lt-LT" sz="1400" dirty="0" smtClean="0"/>
              <a:t>Mokytojai mano, kad sporto centre įsiklausoma į skirtingas nuomones - 69%.</a:t>
            </a:r>
          </a:p>
          <a:p>
            <a:pPr marL="514350" lvl="0" indent="-514350">
              <a:buFont typeface="+mj-lt"/>
              <a:buAutoNum type="arabicPeriod"/>
            </a:pPr>
            <a:r>
              <a:rPr lang="lt-LT" sz="1400" dirty="0" smtClean="0"/>
              <a:t>Mokytojai nurodė, kad sporto centre vadovai viską sprendžia demokratiškai - 75%.</a:t>
            </a:r>
          </a:p>
          <a:p>
            <a:pPr marL="514350" lvl="0" indent="-514350">
              <a:buFont typeface="+mj-lt"/>
              <a:buAutoNum type="arabicPeriod"/>
            </a:pPr>
            <a:r>
              <a:rPr lang="lt-LT" sz="1400" dirty="0" smtClean="0"/>
              <a:t>Mokytojai mano, kad santykiai tarp mokytojų ir įstaigos vadovų yra geri - 69%.</a:t>
            </a:r>
          </a:p>
          <a:p>
            <a:pPr marL="514350" lvl="0" indent="-514350">
              <a:buFont typeface="+mj-lt"/>
              <a:buAutoNum type="arabicPeriod"/>
            </a:pPr>
            <a:r>
              <a:rPr lang="lt-LT" sz="1400" dirty="0" smtClean="0"/>
              <a:t>Mokytojai mano, kad jeigu turėtų galimybę dirbti kitoje įstaigoje, darbovietės nekeistų - 81%.</a:t>
            </a:r>
            <a:endParaRPr lang="lt-LT" sz="1400" dirty="0"/>
          </a:p>
        </p:txBody>
      </p:sp>
      <p:sp>
        <p:nvSpPr>
          <p:cNvPr id="2" name="Antraštė 1"/>
          <p:cNvSpPr>
            <a:spLocks noGrp="1"/>
          </p:cNvSpPr>
          <p:nvPr>
            <p:ph type="title"/>
          </p:nvPr>
        </p:nvSpPr>
        <p:spPr/>
        <p:txBody>
          <a:bodyPr>
            <a:normAutofit/>
          </a:bodyPr>
          <a:lstStyle/>
          <a:p>
            <a:pPr algn="ctr"/>
            <a:r>
              <a:rPr lang="lt-LT" sz="2400" b="1" dirty="0" smtClean="0"/>
              <a:t>Mokytojų apklausa:</a:t>
            </a:r>
            <a:r>
              <a:rPr lang="lt-LT" dirty="0" smtClean="0"/>
              <a:t/>
            </a:r>
            <a:br>
              <a:rPr lang="lt-LT" dirty="0" smtClean="0"/>
            </a:br>
            <a:endParaRPr lang="lt-LT"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p:cNvGraphicFramePr>
            <a:graphicFrameLocks noGrp="1"/>
          </p:cNvGraphicFramePr>
          <p:nvPr>
            <p:ph idx="1"/>
          </p:nvPr>
        </p:nvGraphicFramePr>
        <p:xfrm>
          <a:off x="395536" y="476672"/>
          <a:ext cx="8352928" cy="4741986"/>
        </p:xfrm>
        <a:graphic>
          <a:graphicData uri="http://schemas.openxmlformats.org/drawingml/2006/chart">
            <c:chart xmlns:c="http://schemas.openxmlformats.org/drawingml/2006/chart" xmlns:r="http://schemas.openxmlformats.org/officeDocument/2006/relationships" r:id="rId3"/>
          </a:graphicData>
        </a:graphic>
      </p:graphicFrame>
      <p:sp>
        <p:nvSpPr>
          <p:cNvPr id="2" name="Antraštė 1"/>
          <p:cNvSpPr>
            <a:spLocks noGrp="1"/>
          </p:cNvSpPr>
          <p:nvPr>
            <p:ph type="title"/>
          </p:nvPr>
        </p:nvSpPr>
        <p:spPr>
          <a:xfrm flipV="1">
            <a:off x="467544" y="5733256"/>
            <a:ext cx="8064896" cy="720080"/>
          </a:xfrm>
        </p:spPr>
        <p:txBody>
          <a:bodyPr>
            <a:normAutofit fontScale="90000"/>
          </a:bodyPr>
          <a:lstStyle/>
          <a:p>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r>
              <a:rPr lang="lt-LT" dirty="0" smtClean="0"/>
              <a:t/>
            </a:r>
            <a:br>
              <a:rPr lang="lt-LT" dirty="0" smtClean="0"/>
            </a:br>
            <a:endParaRPr lang="lt-LT" dirty="0"/>
          </a:p>
        </p:txBody>
      </p:sp>
      <p:sp>
        <p:nvSpPr>
          <p:cNvPr id="7" name="TextBox 6"/>
          <p:cNvSpPr txBox="1"/>
          <p:nvPr/>
        </p:nvSpPr>
        <p:spPr>
          <a:xfrm>
            <a:off x="395536" y="5373216"/>
            <a:ext cx="8136904" cy="307777"/>
          </a:xfrm>
          <a:prstGeom prst="rect">
            <a:avLst/>
          </a:prstGeom>
          <a:noFill/>
        </p:spPr>
        <p:txBody>
          <a:bodyPr wrap="square" rtlCol="0">
            <a:spAutoFit/>
          </a:bodyPr>
          <a:lstStyle/>
          <a:p>
            <a:r>
              <a:rPr lang="en-US" sz="1400" dirty="0" smtClean="0"/>
              <a:t>7</a:t>
            </a:r>
            <a:r>
              <a:rPr lang="lt-LT" sz="1400" dirty="0" smtClean="0"/>
              <a:t> pav. </a:t>
            </a:r>
            <a:r>
              <a:rPr lang="en-US" sz="1400" dirty="0" err="1" smtClean="0"/>
              <a:t>Mokytoj</a:t>
            </a:r>
            <a:r>
              <a:rPr lang="lt-LT" sz="1400" dirty="0" smtClean="0"/>
              <a:t>ų apklausos rezultatai, įvertinti </a:t>
            </a:r>
            <a:r>
              <a:rPr lang="en-US" sz="1400" dirty="0" smtClean="0"/>
              <a:t>3-4 </a:t>
            </a:r>
            <a:r>
              <a:rPr lang="en-US" sz="1400" dirty="0" err="1" smtClean="0"/>
              <a:t>lygmeniu</a:t>
            </a:r>
            <a:r>
              <a:rPr lang="en-US" sz="1400" dirty="0" smtClean="0"/>
              <a:t>.</a:t>
            </a:r>
            <a:r>
              <a:rPr lang="lt-LT" sz="1400" dirty="0" smtClean="0"/>
              <a:t> </a:t>
            </a:r>
            <a:endParaRPr lang="lt-LT" sz="1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p:cNvGraphicFramePr>
            <a:graphicFrameLocks noGrp="1"/>
          </p:cNvGraphicFramePr>
          <p:nvPr>
            <p:ph idx="1"/>
          </p:nvPr>
        </p:nvGraphicFramePr>
        <p:xfrm>
          <a:off x="611560" y="404664"/>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2" name="Antraštė 1"/>
          <p:cNvSpPr>
            <a:spLocks noGrp="1"/>
          </p:cNvSpPr>
          <p:nvPr>
            <p:ph type="title"/>
          </p:nvPr>
        </p:nvSpPr>
        <p:spPr>
          <a:xfrm>
            <a:off x="395536" y="5229200"/>
            <a:ext cx="8229600" cy="1143000"/>
          </a:xfrm>
        </p:spPr>
        <p:txBody>
          <a:bodyPr>
            <a:normAutofit/>
          </a:bodyPr>
          <a:lstStyle/>
          <a:p>
            <a:pPr lvl="0"/>
            <a:r>
              <a:rPr lang="en-US" sz="1400" dirty="0" smtClean="0"/>
              <a:t>  8</a:t>
            </a:r>
            <a:r>
              <a:rPr lang="lt-LT" sz="1400" dirty="0" smtClean="0"/>
              <a:t> pav. Mokytojų apklausa (</a:t>
            </a:r>
            <a:r>
              <a:rPr lang="en-US" sz="1400" dirty="0" smtClean="0"/>
              <a:t>5 auk</a:t>
            </a:r>
            <a:r>
              <a:rPr lang="lt-LT" sz="1400" dirty="0" err="1" smtClean="0"/>
              <a:t>ščiausios</a:t>
            </a:r>
            <a:r>
              <a:rPr lang="lt-LT" sz="1400" dirty="0" smtClean="0"/>
              <a:t> vertės).</a:t>
            </a:r>
            <a:r>
              <a:rPr lang="lt-LT" dirty="0" smtClean="0"/>
              <a:t/>
            </a:r>
            <a:br>
              <a:rPr lang="lt-LT" dirty="0" smtClean="0"/>
            </a:br>
            <a:endParaRPr lang="lt-LT"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611560" y="4797152"/>
            <a:ext cx="8229600" cy="1287016"/>
          </a:xfrm>
        </p:spPr>
        <p:txBody>
          <a:bodyPr>
            <a:normAutofit/>
          </a:bodyPr>
          <a:lstStyle/>
          <a:p>
            <a:pPr lvl="0"/>
            <a:r>
              <a:rPr lang="en-US" sz="1400" dirty="0" smtClean="0"/>
              <a:t>9</a:t>
            </a:r>
            <a:r>
              <a:rPr lang="lt-LT" sz="1400" dirty="0" smtClean="0"/>
              <a:t> pav.</a:t>
            </a:r>
            <a:r>
              <a:rPr lang="en-US" sz="1400" dirty="0" smtClean="0"/>
              <a:t>  </a:t>
            </a:r>
            <a:r>
              <a:rPr lang="lt-LT" sz="1400" dirty="0" smtClean="0"/>
              <a:t>Mokytojų apklausa (</a:t>
            </a:r>
            <a:r>
              <a:rPr lang="en-US" sz="1400" dirty="0" smtClean="0"/>
              <a:t>5 </a:t>
            </a:r>
            <a:r>
              <a:rPr lang="lt-LT" sz="1400" dirty="0" smtClean="0"/>
              <a:t>žemiausios vertės).</a:t>
            </a:r>
            <a:br>
              <a:rPr lang="lt-LT" sz="1400" dirty="0" smtClean="0"/>
            </a:br>
            <a:endParaRPr lang="lt-LT" sz="1400" dirty="0"/>
          </a:p>
        </p:txBody>
      </p:sp>
      <p:graphicFrame>
        <p:nvGraphicFramePr>
          <p:cNvPr id="4" name="Diagrama 3"/>
          <p:cNvGraphicFramePr/>
          <p:nvPr/>
        </p:nvGraphicFramePr>
        <p:xfrm>
          <a:off x="683568" y="476672"/>
          <a:ext cx="7848872" cy="410445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a:bodyPr>
          <a:lstStyle/>
          <a:p>
            <a:pPr algn="just">
              <a:buNone/>
            </a:pPr>
            <a:r>
              <a:rPr lang="lt-LT" sz="2900" dirty="0" smtClean="0"/>
              <a:t>  </a:t>
            </a:r>
            <a:r>
              <a:rPr lang="lt-LT" sz="1800" dirty="0" smtClean="0"/>
              <a:t>Kupiškio r. kūno kultūros ir sporto centro veiklos įsivertinimo grupė   apibendrino gautus rezultatus</a:t>
            </a:r>
            <a:r>
              <a:rPr lang="en-US" sz="1800" dirty="0" smtClean="0"/>
              <a:t>.</a:t>
            </a:r>
            <a:r>
              <a:rPr lang="lt-LT" sz="1800" dirty="0" smtClean="0"/>
              <a:t> Pasidžiaugta, kad mokytojų, mokinių ir jų tėvų nuomonės analizuojamais klausimais sutampa, numatytos tobulintinos veiklos sritys. Tirti rodikliai įvertinti 3 lygiu (gerai).</a:t>
            </a:r>
            <a:endParaRPr lang="en-US" sz="1800" dirty="0" smtClean="0"/>
          </a:p>
          <a:p>
            <a:pPr algn="just">
              <a:buNone/>
            </a:pPr>
            <a:r>
              <a:rPr lang="en-US" sz="2900" dirty="0" smtClean="0"/>
              <a:t> </a:t>
            </a:r>
            <a:r>
              <a:rPr lang="lt-LT" sz="2000" b="1" dirty="0" smtClean="0"/>
              <a:t>Sporto</a:t>
            </a:r>
            <a:r>
              <a:rPr lang="en-US" sz="2000" b="1" dirty="0" smtClean="0"/>
              <a:t> </a:t>
            </a:r>
            <a:r>
              <a:rPr lang="lt-LT" sz="2000" b="1" dirty="0" smtClean="0"/>
              <a:t>centro</a:t>
            </a:r>
            <a:r>
              <a:rPr lang="en-US" sz="2000" b="1" dirty="0" smtClean="0"/>
              <a:t> </a:t>
            </a:r>
            <a:r>
              <a:rPr lang="lt-LT" sz="2000" b="1" dirty="0" smtClean="0"/>
              <a:t>stipriosios</a:t>
            </a:r>
            <a:r>
              <a:rPr lang="en-US" sz="2000" b="1" dirty="0" smtClean="0"/>
              <a:t> pus</a:t>
            </a:r>
            <a:r>
              <a:rPr lang="lt-LT" sz="2000" b="1" dirty="0" smtClean="0"/>
              <a:t>ės</a:t>
            </a:r>
            <a:r>
              <a:rPr lang="en-US" sz="2000" b="1" dirty="0" smtClean="0"/>
              <a:t>:</a:t>
            </a:r>
            <a:endParaRPr lang="lt-LT" sz="2000" b="1" dirty="0" smtClean="0"/>
          </a:p>
          <a:p>
            <a:pPr algn="just"/>
            <a:r>
              <a:rPr lang="lt-LT" sz="1800" dirty="0" smtClean="0"/>
              <a:t>Sporto centras turi savo logotipą, kurį prasmingai pritaiko sporto centro gyvenime. Beveik visi mokiniai ir mokytojai didžiuojasi šiuo simboliu.</a:t>
            </a:r>
          </a:p>
          <a:p>
            <a:pPr algn="just"/>
            <a:r>
              <a:rPr lang="lt-LT" sz="1800" dirty="0" smtClean="0"/>
              <a:t>Dauguma sporto centro bendruomenės narių yra patenkinti ir didžiuojasi savo įstaiga.</a:t>
            </a:r>
          </a:p>
          <a:p>
            <a:pPr algn="just"/>
            <a:r>
              <a:rPr lang="lt-LT" sz="1800" dirty="0" smtClean="0"/>
              <a:t>Mokiniai ir mokytojai treniruotėse jaučiasi saugiai, pasitiki vieni kitais, vyrauja abipusė pagarba.</a:t>
            </a:r>
          </a:p>
          <a:p>
            <a:pPr algn="just"/>
            <a:r>
              <a:rPr lang="lt-LT" sz="1800" dirty="0" smtClean="0"/>
              <a:t>Grupių mikroklimatas palankus sportavimui.</a:t>
            </a:r>
          </a:p>
          <a:p>
            <a:pPr algn="just"/>
            <a:endParaRPr lang="lt-LT" sz="1800" dirty="0" smtClean="0"/>
          </a:p>
          <a:p>
            <a:pPr algn="just"/>
            <a:endParaRPr lang="lt-LT" sz="1800" dirty="0" smtClean="0"/>
          </a:p>
          <a:p>
            <a:pPr algn="just"/>
            <a:endParaRPr lang="lt-LT" sz="1800" dirty="0" smtClean="0"/>
          </a:p>
          <a:p>
            <a:pPr algn="just">
              <a:buNone/>
            </a:pPr>
            <a:endParaRPr lang="lt-LT" sz="2900" b="1" dirty="0" smtClean="0"/>
          </a:p>
          <a:p>
            <a:endParaRPr lang="lt-LT" dirty="0"/>
          </a:p>
        </p:txBody>
      </p:sp>
      <p:sp>
        <p:nvSpPr>
          <p:cNvPr id="2" name="Antraštė 1"/>
          <p:cNvSpPr>
            <a:spLocks noGrp="1"/>
          </p:cNvSpPr>
          <p:nvPr>
            <p:ph type="title"/>
          </p:nvPr>
        </p:nvSpPr>
        <p:spPr/>
        <p:txBody>
          <a:bodyPr>
            <a:normAutofit fontScale="90000"/>
          </a:bodyPr>
          <a:lstStyle/>
          <a:p>
            <a:pPr algn="ctr"/>
            <a:r>
              <a:rPr lang="lt-LT" b="1" dirty="0" smtClean="0"/>
              <a:t>IŠVADOS</a:t>
            </a:r>
            <a:r>
              <a:rPr lang="lt-LT" dirty="0" smtClean="0"/>
              <a:t/>
            </a:r>
            <a:br>
              <a:rPr lang="lt-LT" dirty="0" smtClean="0"/>
            </a:br>
            <a:endParaRPr lang="lt-LT"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p:cNvSpPr>
            <a:spLocks noGrp="1"/>
          </p:cNvSpPr>
          <p:nvPr>
            <p:ph idx="1"/>
          </p:nvPr>
        </p:nvSpPr>
        <p:spPr/>
        <p:txBody>
          <a:bodyPr/>
          <a:lstStyle/>
          <a:p>
            <a:r>
              <a:rPr lang="lt-LT" sz="1800" dirty="0" smtClean="0"/>
              <a:t>Sporto centre sukurtos darbo tvarkos taisyklės, jų laikymasis užtikrina visos veiklos sklandumą</a:t>
            </a:r>
            <a:r>
              <a:rPr lang="lt-LT" dirty="0" smtClean="0"/>
              <a:t>.</a:t>
            </a:r>
          </a:p>
          <a:p>
            <a:r>
              <a:rPr lang="lt-LT" sz="1800" dirty="0" smtClean="0"/>
              <a:t>Apie sporto centro veiklą sistemingai informuojama rajono laikraštyje, informacijos stenduose, interneto tinklapyje, socialiniuose tinkluose ir kt.</a:t>
            </a:r>
          </a:p>
          <a:p>
            <a:r>
              <a:rPr lang="lt-LT" sz="1800" dirty="0" smtClean="0"/>
              <a:t>Sporto centro atstovų pasiekimai yra žinomi mieste, šalyje.</a:t>
            </a:r>
          </a:p>
          <a:p>
            <a:r>
              <a:rPr lang="lt-LT" sz="1800" dirty="0" smtClean="0"/>
              <a:t>Teikiama informacija yra tikslinga ir duodanti teigiamą rezultatą.</a:t>
            </a:r>
          </a:p>
          <a:p>
            <a:r>
              <a:rPr lang="lt-LT" sz="1800" dirty="0" smtClean="0"/>
              <a:t>Tėvai (globėjai, rūpintojai) yra patenkinti, kad jų vaikas mokosi būtent šitoje ugdymo įstaigoje.</a:t>
            </a:r>
          </a:p>
          <a:p>
            <a:r>
              <a:rPr lang="lt-LT" sz="1800" dirty="0" smtClean="0"/>
              <a:t>Vaikams patinka mokytis sporto centre.</a:t>
            </a:r>
          </a:p>
          <a:p>
            <a:r>
              <a:rPr lang="lt-LT" sz="1800" dirty="0" smtClean="0"/>
              <a:t>Mokytojų santykiai su mokiniais nėra įtempti, nevargina konfliktai.</a:t>
            </a:r>
          </a:p>
          <a:p>
            <a:r>
              <a:rPr lang="lt-LT" sz="1800" dirty="0" smtClean="0"/>
              <a:t>Mokytojai gerbia mokinius ir yra draugiški jiems.</a:t>
            </a:r>
            <a:endParaRPr lang="lt-LT" sz="1800" dirty="0"/>
          </a:p>
        </p:txBody>
      </p:sp>
      <p:sp>
        <p:nvSpPr>
          <p:cNvPr id="3" name="Antraštė 2"/>
          <p:cNvSpPr>
            <a:spLocks noGrp="1"/>
          </p:cNvSpPr>
          <p:nvPr>
            <p:ph type="title"/>
          </p:nvPr>
        </p:nvSpPr>
        <p:spPr/>
        <p:txBody>
          <a:bodyPr/>
          <a:lstStyle/>
          <a:p>
            <a:endParaRPr lang="lt-LT"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p:cNvSpPr>
            <a:spLocks noGrp="1"/>
          </p:cNvSpPr>
          <p:nvPr>
            <p:ph idx="1"/>
          </p:nvPr>
        </p:nvSpPr>
        <p:spPr>
          <a:xfrm>
            <a:off x="467544" y="1196752"/>
            <a:ext cx="8219256" cy="4752527"/>
          </a:xfrm>
        </p:spPr>
        <p:txBody>
          <a:bodyPr>
            <a:normAutofit fontScale="62500" lnSpcReduction="20000"/>
          </a:bodyPr>
          <a:lstStyle/>
          <a:p>
            <a:pPr algn="just">
              <a:buNone/>
            </a:pPr>
            <a:r>
              <a:rPr lang="lt-LT" sz="2800" b="1" dirty="0" smtClean="0"/>
              <a:t>Tobulintinos sporto centro veiklos sritys:</a:t>
            </a:r>
          </a:p>
          <a:p>
            <a:pPr algn="just">
              <a:buNone/>
            </a:pPr>
            <a:r>
              <a:rPr lang="lt-LT" sz="2800" dirty="0" smtClean="0"/>
              <a:t> </a:t>
            </a:r>
          </a:p>
          <a:p>
            <a:pPr marL="514350" indent="-514350" algn="just"/>
            <a:r>
              <a:rPr lang="lt-LT" sz="2800" dirty="0" smtClean="0"/>
              <a:t>Tapatumo </a:t>
            </a:r>
            <a:r>
              <a:rPr lang="lt-LT" sz="2800" dirty="0" smtClean="0"/>
              <a:t>jausmas (didinti tėvų įsitraukimą į sporto centro švenčių organizavimą).</a:t>
            </a:r>
            <a:endParaRPr lang="lt-LT" sz="2800" dirty="0" smtClean="0"/>
          </a:p>
          <a:p>
            <a:pPr marL="514350" indent="-514350" algn="just"/>
            <a:r>
              <a:rPr lang="lt-LT" sz="2800" dirty="0" smtClean="0"/>
              <a:t>Ugdymo įstaigos ritualai ir tradicijos </a:t>
            </a:r>
            <a:r>
              <a:rPr lang="lt-LT" sz="2800" dirty="0" smtClean="0"/>
              <a:t>(</a:t>
            </a:r>
            <a:r>
              <a:rPr lang="lt-LT" sz="2800" dirty="0" smtClean="0"/>
              <a:t>įtraukti daugiau sporto centro mokinių</a:t>
            </a:r>
            <a:r>
              <a:rPr lang="lt-LT" sz="2800" dirty="0" smtClean="0"/>
              <a:t> </a:t>
            </a:r>
            <a:r>
              <a:rPr lang="lt-LT" sz="2800" dirty="0" smtClean="0"/>
              <a:t>diskutuojant ir</a:t>
            </a:r>
            <a:r>
              <a:rPr lang="lt-LT" sz="2800" dirty="0"/>
              <a:t> </a:t>
            </a:r>
            <a:r>
              <a:rPr lang="lt-LT" sz="2800" dirty="0" smtClean="0"/>
              <a:t>teikiant </a:t>
            </a:r>
            <a:r>
              <a:rPr lang="lt-LT" sz="2800" dirty="0" smtClean="0"/>
              <a:t>pasiūlymus dėl įstaigos </a:t>
            </a:r>
            <a:r>
              <a:rPr lang="lt-LT" sz="2800" dirty="0" smtClean="0"/>
              <a:t>įvaizdžio</a:t>
            </a:r>
            <a:r>
              <a:rPr lang="lt-LT" sz="2800" dirty="0" smtClean="0"/>
              <a:t>).</a:t>
            </a:r>
            <a:r>
              <a:rPr lang="lt-LT" sz="2800" dirty="0" smtClean="0"/>
              <a:t> </a:t>
            </a:r>
            <a:endParaRPr lang="lt-LT" sz="2800" dirty="0" smtClean="0"/>
          </a:p>
          <a:p>
            <a:pPr marL="514350" indent="-514350" algn="just"/>
            <a:r>
              <a:rPr lang="lt-LT" sz="2800" dirty="0" smtClean="0"/>
              <a:t>Ugdymo įstaigos mikroklimatas </a:t>
            </a:r>
            <a:r>
              <a:rPr lang="lt-LT" sz="2800" dirty="0" smtClean="0"/>
              <a:t>(sporto centre susitarti </a:t>
            </a:r>
            <a:r>
              <a:rPr lang="lt-LT" sz="2800" dirty="0" smtClean="0"/>
              <a:t>dėl esminių vertybių, </a:t>
            </a:r>
            <a:r>
              <a:rPr lang="lt-LT" sz="2800" dirty="0" smtClean="0"/>
              <a:t>įstaigos</a:t>
            </a:r>
            <a:r>
              <a:rPr lang="lt-LT" sz="2800" dirty="0" smtClean="0"/>
              <a:t> </a:t>
            </a:r>
            <a:r>
              <a:rPr lang="lt-LT" sz="2800" dirty="0" smtClean="0"/>
              <a:t>mokytojų </a:t>
            </a:r>
            <a:r>
              <a:rPr lang="lt-LT" sz="2800" dirty="0" smtClean="0"/>
              <a:t>nuomonės svarba</a:t>
            </a:r>
            <a:r>
              <a:rPr lang="lt-LT" sz="2800" dirty="0"/>
              <a:t> </a:t>
            </a:r>
            <a:r>
              <a:rPr lang="lt-LT" sz="2800" dirty="0" smtClean="0"/>
              <a:t>ir</a:t>
            </a:r>
            <a:r>
              <a:rPr lang="lt-LT" sz="2800" dirty="0" smtClean="0"/>
              <a:t> įsiklausymas </a:t>
            </a:r>
            <a:r>
              <a:rPr lang="lt-LT" sz="2800" dirty="0" smtClean="0"/>
              <a:t>į skirtingas </a:t>
            </a:r>
            <a:r>
              <a:rPr lang="lt-LT" sz="2800" dirty="0" smtClean="0"/>
              <a:t>nuomones, santykiai tarp </a:t>
            </a:r>
            <a:r>
              <a:rPr lang="lt-LT" sz="2800" dirty="0" smtClean="0"/>
              <a:t>mokytojų ir įstaigos </a:t>
            </a:r>
            <a:r>
              <a:rPr lang="lt-LT" sz="2800" dirty="0" smtClean="0"/>
              <a:t>vadovų,  </a:t>
            </a:r>
            <a:r>
              <a:rPr lang="lt-LT" sz="2800" dirty="0" smtClean="0"/>
              <a:t>sporto centro </a:t>
            </a:r>
            <a:r>
              <a:rPr lang="lt-LT" sz="2800" dirty="0" smtClean="0"/>
              <a:t>mokytojų pasitikėjimas vienas kitu).</a:t>
            </a:r>
            <a:endParaRPr lang="lt-LT" sz="2800" dirty="0" smtClean="0"/>
          </a:p>
          <a:p>
            <a:pPr algn="just">
              <a:buNone/>
            </a:pPr>
            <a:r>
              <a:rPr lang="lt-LT" sz="2800" dirty="0" smtClean="0"/>
              <a:t> </a:t>
            </a:r>
          </a:p>
          <a:p>
            <a:pPr algn="just">
              <a:buNone/>
            </a:pPr>
            <a:r>
              <a:rPr lang="lt-LT" sz="2800" dirty="0" smtClean="0"/>
              <a:t>    </a:t>
            </a:r>
            <a:r>
              <a:rPr lang="lt-LT" sz="2800" smtClean="0"/>
              <a:t>Giluminiam vertinimui pasirinkta </a:t>
            </a:r>
            <a:r>
              <a:rPr lang="lt-LT" sz="2800" dirty="0" smtClean="0"/>
              <a:t>sritis – „Ugdymo įstaigos </a:t>
            </a:r>
            <a:r>
              <a:rPr lang="lt-LT" sz="2800" dirty="0" smtClean="0"/>
              <a:t>  mikroklimatas</a:t>
            </a:r>
            <a:r>
              <a:rPr lang="lt-LT" sz="2800" dirty="0" smtClean="0"/>
              <a:t>“.	</a:t>
            </a:r>
          </a:p>
          <a:p>
            <a:pPr algn="just">
              <a:buNone/>
            </a:pPr>
            <a:r>
              <a:rPr lang="lt-LT" sz="2800" dirty="0" smtClean="0"/>
              <a:t>   </a:t>
            </a:r>
            <a:r>
              <a:rPr lang="lt-LT" sz="2800" dirty="0" smtClean="0"/>
              <a:t> Surinkta </a:t>
            </a:r>
            <a:r>
              <a:rPr lang="lt-LT" sz="2800" dirty="0" smtClean="0"/>
              <a:t>informacija apie sporto centro veiklos kokybės sritį „Mokyklos kultūra“ </a:t>
            </a:r>
            <a:r>
              <a:rPr lang="lt-LT" sz="2800" dirty="0" smtClean="0"/>
              <a:t>leidžia </a:t>
            </a:r>
            <a:r>
              <a:rPr lang="lt-LT" sz="2800" dirty="0" smtClean="0"/>
              <a:t>teigti, kad mūsų mokyklos bendruomenės pastangos ir darbas yra vertinami gerai, o surasti trūkumai padės tobulinti veiklą, siekti dar geresnių rezultatų tiek mokymo įstaigoje, tiek už jos ribų.</a:t>
            </a:r>
          </a:p>
          <a:p>
            <a:endParaRPr lang="lt-LT" dirty="0"/>
          </a:p>
        </p:txBody>
      </p:sp>
      <p:sp>
        <p:nvSpPr>
          <p:cNvPr id="3" name="Antraštė 2"/>
          <p:cNvSpPr>
            <a:spLocks noGrp="1"/>
          </p:cNvSpPr>
          <p:nvPr>
            <p:ph type="title"/>
          </p:nvPr>
        </p:nvSpPr>
        <p:spPr/>
        <p:txBody>
          <a:bodyPr/>
          <a:lstStyle/>
          <a:p>
            <a:endParaRPr lang="lt-LT"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467544" y="3645024"/>
            <a:ext cx="8229600" cy="1227592"/>
          </a:xfrm>
        </p:spPr>
        <p:txBody>
          <a:bodyPr/>
          <a:lstStyle/>
          <a:p>
            <a:pPr algn="r">
              <a:buNone/>
            </a:pPr>
            <a:r>
              <a:rPr lang="lt-LT" sz="1800" dirty="0" smtClean="0"/>
              <a:t>      Įsivertinimo ataskaitą parengė Kupiškio r. kūno kultūros ir sporto centro direktoriaus pavaduotoja ugdymui  Sonata </a:t>
            </a:r>
            <a:r>
              <a:rPr lang="lt-LT" sz="1800" dirty="0" err="1" smtClean="0"/>
              <a:t>Balienė</a:t>
            </a:r>
            <a:endParaRPr lang="lt-LT" sz="1800" dirty="0" smtClean="0"/>
          </a:p>
          <a:p>
            <a:endParaRPr lang="lt-LT" dirty="0"/>
          </a:p>
        </p:txBody>
      </p:sp>
      <p:sp>
        <p:nvSpPr>
          <p:cNvPr id="2" name="Antraštė 1"/>
          <p:cNvSpPr>
            <a:spLocks noGrp="1"/>
          </p:cNvSpPr>
          <p:nvPr>
            <p:ph type="title"/>
          </p:nvPr>
        </p:nvSpPr>
        <p:spPr>
          <a:xfrm>
            <a:off x="467544" y="1772816"/>
            <a:ext cx="8229600" cy="1143000"/>
          </a:xfrm>
        </p:spPr>
        <p:txBody>
          <a:bodyPr/>
          <a:lstStyle/>
          <a:p>
            <a:pPr algn="ctr"/>
            <a:r>
              <a:rPr lang="lt-LT" dirty="0" smtClean="0"/>
              <a:t>Dėkoju už dėmesį</a:t>
            </a:r>
            <a:endParaRPr lang="lt-LT"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457200" y="836713"/>
            <a:ext cx="8229600" cy="4680520"/>
          </a:xfrm>
        </p:spPr>
        <p:txBody>
          <a:bodyPr>
            <a:normAutofit fontScale="25000" lnSpcReduction="20000"/>
          </a:bodyPr>
          <a:lstStyle/>
          <a:p>
            <a:endParaRPr lang="lt-LT" sz="7200" dirty="0" smtClean="0"/>
          </a:p>
          <a:p>
            <a:r>
              <a:rPr lang="lt-LT" sz="7200" dirty="0" smtClean="0"/>
              <a:t>2015-2016 mokslo metais buvo tirti </a:t>
            </a:r>
            <a:r>
              <a:rPr lang="en-US" sz="7200" dirty="0" smtClean="0"/>
              <a:t>1</a:t>
            </a:r>
            <a:r>
              <a:rPr lang="lt-LT" sz="7200" dirty="0" smtClean="0"/>
              <a:t> veiklos srities „Mokyklos kultūra“ veiklos rodikliai: „Tvarka ugdymo įstaigoje“, „Ugdymo įstaigos tradicijos ir ritualai“, „Tapatumo jausmas“, „Ugdymo įstaigos mikroklimatas“, „Ugdymo įstaigos įvaizdis ir vaidmuo vietos bendruomenėje“.</a:t>
            </a:r>
          </a:p>
          <a:p>
            <a:r>
              <a:rPr lang="lt-LT" sz="7200" dirty="0" smtClean="0"/>
              <a:t>Mokyklos veiklos kokybės įsivertinimas atliekamas vadovaujantis  2009 m. kovo 30 d. Lietuvos Respublikos švietimo ir mokslo ministro įsakymu Nr. ISAK - 607 patvirtintomis „Bendrojo lavinimo mokyklos veiklos kokybės įsivertinimo rekomendacijomis“</a:t>
            </a:r>
          </a:p>
          <a:p>
            <a:r>
              <a:rPr lang="lt-LT" sz="7200" dirty="0" smtClean="0"/>
              <a:t>Įsivertinimą atliko Kupiškio r. kūno kultūros ir sporto centro veiklos kokybės įsivertinimo darbo grupė, sudaryta 2016-02-09 direktoriaus įsakymu Nr. 53 „Dėl įstaigos veiklos kokybės įsivertinimo darbo grupės sudarymo“.</a:t>
            </a:r>
          </a:p>
          <a:p>
            <a:r>
              <a:rPr lang="lt-LT" sz="7200" dirty="0" smtClean="0"/>
              <a:t>Grupėje nuspręsta, kad sudarant anketas ir klausimynus reikėtų formuluoti tik konkrečius atsakymus. Apklausoje turėtų dalyvauti sporto centro mokiniai bei jų tėvai (globėjai, rūpintojai), sporto centre dirbantys mokytojai ir sportinės veiklos </a:t>
            </a:r>
            <a:r>
              <a:rPr lang="lt-LT" sz="7200" dirty="0" err="1" smtClean="0"/>
              <a:t>organiza</a:t>
            </a:r>
            <a:r>
              <a:rPr lang="en-US" sz="7200" dirty="0" err="1" smtClean="0"/>
              <a:t>vimo</a:t>
            </a:r>
            <a:r>
              <a:rPr lang="en-US" sz="7200" dirty="0" smtClean="0"/>
              <a:t> </a:t>
            </a:r>
            <a:r>
              <a:rPr lang="en-US" sz="7200" dirty="0" err="1" smtClean="0"/>
              <a:t>specialistai</a:t>
            </a:r>
            <a:r>
              <a:rPr lang="en-US" sz="7200" dirty="0" smtClean="0"/>
              <a:t>.</a:t>
            </a:r>
            <a:r>
              <a:rPr lang="lt-LT" sz="7200" dirty="0" smtClean="0"/>
              <a:t> </a:t>
            </a:r>
          </a:p>
          <a:p>
            <a:endParaRPr lang="lt-LT"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fontScale="70000" lnSpcReduction="20000"/>
          </a:bodyPr>
          <a:lstStyle/>
          <a:p>
            <a:pPr>
              <a:buNone/>
            </a:pPr>
            <a:r>
              <a:rPr lang="lt-LT" b="1" dirty="0" smtClean="0"/>
              <a:t>   Įsivertinimo uždaviniai:</a:t>
            </a:r>
            <a:endParaRPr lang="lt-LT" dirty="0" smtClean="0"/>
          </a:p>
          <a:p>
            <a:pPr lvl="0">
              <a:buNone/>
            </a:pPr>
            <a:r>
              <a:rPr lang="lt-LT" dirty="0" smtClean="0"/>
              <a:t>   Įvertinti šios veiklos srities rodiklių didžiausius privalumus.</a:t>
            </a:r>
          </a:p>
          <a:p>
            <a:pPr lvl="0">
              <a:buNone/>
            </a:pPr>
            <a:r>
              <a:rPr lang="lt-LT" dirty="0" smtClean="0"/>
              <a:t>   Įvertinti trūkumus.</a:t>
            </a:r>
          </a:p>
          <a:p>
            <a:pPr lvl="0">
              <a:buNone/>
            </a:pPr>
            <a:r>
              <a:rPr lang="lt-LT" dirty="0" smtClean="0"/>
              <a:t>   Susitarti dėl ugdymo veiklos tobulinimo. </a:t>
            </a:r>
          </a:p>
          <a:p>
            <a:r>
              <a:rPr lang="lt-LT" b="1" dirty="0" smtClean="0"/>
              <a:t>Tyrimo metodai:</a:t>
            </a:r>
            <a:endParaRPr lang="lt-LT" dirty="0" smtClean="0"/>
          </a:p>
          <a:p>
            <a:r>
              <a:rPr lang="lt-LT" dirty="0" smtClean="0"/>
              <a:t>Anketavimas naudojant internetinės platformos IQES ONLINE Lietuva paruoštą anketinę apklausą.</a:t>
            </a:r>
          </a:p>
          <a:p>
            <a:r>
              <a:rPr lang="lt-LT" dirty="0" smtClean="0"/>
              <a:t>Dokumentų analizė, veiklų stebėjimo protokolai, diskusijos.</a:t>
            </a:r>
          </a:p>
          <a:p>
            <a:r>
              <a:rPr lang="lt-LT" dirty="0" smtClean="0"/>
              <a:t>Vykdant įsivertinimą, atsižvelgiant į temas buvo naudojama internetinės platformos IQES ONLINE Lietuva sudaryta anketos mokiniams ir jų tėvams (globėjams, rūpintojams), sporto mokytojams ir sportinės veiklos organizatoriams buvo pateikti prisijungimo kodai ir anketos buvo pildomos internetu. </a:t>
            </a:r>
          </a:p>
          <a:p>
            <a:endParaRPr lang="lt-LT"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p:cNvSpPr>
            <a:spLocks noGrp="1"/>
          </p:cNvSpPr>
          <p:nvPr>
            <p:ph idx="1"/>
          </p:nvPr>
        </p:nvSpPr>
        <p:spPr>
          <a:xfrm>
            <a:off x="457200" y="764704"/>
            <a:ext cx="8229600" cy="5242587"/>
          </a:xfrm>
        </p:spPr>
        <p:txBody>
          <a:bodyPr>
            <a:normAutofit fontScale="32500" lnSpcReduction="20000"/>
          </a:bodyPr>
          <a:lstStyle/>
          <a:p>
            <a:pPr>
              <a:buNone/>
            </a:pPr>
            <a:endParaRPr lang="lt-LT" dirty="0" smtClean="0"/>
          </a:p>
          <a:p>
            <a:pPr>
              <a:buNone/>
            </a:pPr>
            <a:endParaRPr lang="lt-LT" sz="4000" dirty="0" smtClean="0"/>
          </a:p>
          <a:p>
            <a:endParaRPr lang="lt-LT" sz="4000" dirty="0" smtClean="0"/>
          </a:p>
          <a:p>
            <a:r>
              <a:rPr lang="lt-LT" sz="4300" dirty="0" smtClean="0"/>
              <a:t>Mokiniams buvo išdalinta 100 anketų (100 prisijungimo kodų). Į anketas atsakė 62 mokiniai (62,0 %), iš dalies atsakyta klausimų - 1. Atsakytų klausimynų (įskaitant iš dalies atsakytus) skaičius - 63 %.  Mokiniai atsakinėjo į klausimus apie sporto centro mikroklimatą,  santykius su mokytojais ir grupės draugais, tapatumo jausmą, įstaigos tradicijas ir ritualus, tvarką ugdymo įstaigoje, bendruomeniškumą. Mokinių apklausos rezultatai, įvertinti 3 - 4 lygmeniu</a:t>
            </a:r>
            <a:r>
              <a:rPr lang="en-US" sz="4300" dirty="0" smtClean="0"/>
              <a:t> (</a:t>
            </a:r>
            <a:r>
              <a:rPr lang="en-US" sz="4300" dirty="0" err="1" smtClean="0"/>
              <a:t>ko</a:t>
            </a:r>
            <a:r>
              <a:rPr lang="en-US" sz="4300" dirty="0" smtClean="0"/>
              <a:t> </a:t>
            </a:r>
            <a:r>
              <a:rPr lang="en-US" sz="4300" dirty="0" err="1" smtClean="0"/>
              <a:t>gero</a:t>
            </a:r>
            <a:r>
              <a:rPr lang="en-US" sz="4300" dirty="0" smtClean="0"/>
              <a:t> </a:t>
            </a:r>
            <a:r>
              <a:rPr lang="en-US" sz="4300" dirty="0" err="1" smtClean="0"/>
              <a:t>sutinku</a:t>
            </a:r>
            <a:r>
              <a:rPr lang="en-US" sz="4300" dirty="0" smtClean="0"/>
              <a:t> </a:t>
            </a:r>
            <a:r>
              <a:rPr lang="en-US" sz="4300" dirty="0" err="1" smtClean="0"/>
              <a:t>arba</a:t>
            </a:r>
            <a:r>
              <a:rPr lang="en-US" sz="4300" dirty="0" smtClean="0"/>
              <a:t> </a:t>
            </a:r>
            <a:r>
              <a:rPr lang="en-US" sz="4300" dirty="0" err="1" smtClean="0"/>
              <a:t>visi</a:t>
            </a:r>
            <a:r>
              <a:rPr lang="lt-LT" sz="4300" dirty="0" err="1" smtClean="0"/>
              <a:t>škai</a:t>
            </a:r>
            <a:r>
              <a:rPr lang="lt-LT" sz="4300" dirty="0" smtClean="0"/>
              <a:t> sutinku):</a:t>
            </a:r>
          </a:p>
          <a:p>
            <a:pPr lvl="0"/>
            <a:r>
              <a:rPr lang="lt-LT" sz="4300" dirty="0" smtClean="0"/>
              <a:t>Dauguma mokinių nurodo, kad treniruotėse vyrauja geras mikroklimatas ir jie gerai sutaria tarpusavyje - 97 %.</a:t>
            </a:r>
          </a:p>
          <a:p>
            <a:pPr lvl="0"/>
            <a:r>
              <a:rPr lang="lt-LT" sz="4300" dirty="0" smtClean="0"/>
              <a:t>Dauguma mokinių nurodo, kad jie nepatiria patyčių, grupės mokiniai nesišaipo iš tų, kurie siekia aukštesnių rezultatų  -  97 %.</a:t>
            </a:r>
          </a:p>
          <a:p>
            <a:pPr lvl="0"/>
            <a:r>
              <a:rPr lang="lt-LT" sz="4300" dirty="0" smtClean="0"/>
              <a:t>Dauguma mokinių nurodė jog mokytojai su jais elgiasi draugiškai ir pagarbiai - 95%.</a:t>
            </a:r>
          </a:p>
          <a:p>
            <a:pPr lvl="0"/>
            <a:r>
              <a:rPr lang="lt-LT" sz="4300" dirty="0" smtClean="0"/>
              <a:t>Dauguma mokinių nurodė esantys patenkinti, kad mokosi būtent šiame sporto centre  - 97 %.</a:t>
            </a:r>
          </a:p>
          <a:p>
            <a:pPr lvl="0"/>
            <a:r>
              <a:rPr lang="lt-LT" sz="4300" dirty="0" smtClean="0"/>
              <a:t>Mokiniai nurodė, kad jų nuomonė svarbi sporto centre- 93%.</a:t>
            </a:r>
          </a:p>
          <a:p>
            <a:pPr lvl="0"/>
            <a:r>
              <a:rPr lang="lt-LT" sz="4300" dirty="0" smtClean="0"/>
              <a:t>Mokiniai nurodė, kad jų pasiekimai ir laimėjimai yra įvertinami - 97 %.</a:t>
            </a:r>
          </a:p>
          <a:p>
            <a:pPr lvl="0"/>
            <a:r>
              <a:rPr lang="lt-LT" sz="4300" dirty="0" smtClean="0"/>
              <a:t>Dauguma mokinių nurodė, kad laikosi sporto centro taisyklių - 95 %.</a:t>
            </a:r>
          </a:p>
          <a:p>
            <a:pPr lvl="0"/>
            <a:r>
              <a:rPr lang="lt-LT" sz="4300" dirty="0" smtClean="0"/>
              <a:t>Mokiniai mano, kad treniruočių tvarkaraštis yra patogus - 91 %.</a:t>
            </a:r>
          </a:p>
          <a:p>
            <a:pPr lvl="0"/>
            <a:r>
              <a:rPr lang="lt-LT" sz="4300" dirty="0" smtClean="0"/>
              <a:t>Dauguma mokinių mano, kad sporto centre dirba stiprūs visų sporto šakų mokytojai - 89 %.</a:t>
            </a:r>
          </a:p>
          <a:p>
            <a:pPr lvl="0"/>
            <a:r>
              <a:rPr lang="lt-LT" sz="4300" dirty="0" smtClean="0"/>
              <a:t>Mokiniai didžiuojasi sporto centro simbolika - 86 %.</a:t>
            </a:r>
            <a:endParaRPr lang="lt-LT" sz="4300" dirty="0"/>
          </a:p>
        </p:txBody>
      </p:sp>
      <p:sp>
        <p:nvSpPr>
          <p:cNvPr id="3" name="Antraštė 2"/>
          <p:cNvSpPr>
            <a:spLocks noGrp="1"/>
          </p:cNvSpPr>
          <p:nvPr>
            <p:ph type="title"/>
          </p:nvPr>
        </p:nvSpPr>
        <p:spPr>
          <a:xfrm>
            <a:off x="539552" y="188640"/>
            <a:ext cx="8147248" cy="576064"/>
          </a:xfrm>
        </p:spPr>
        <p:txBody>
          <a:bodyPr>
            <a:normAutofit fontScale="90000"/>
          </a:bodyPr>
          <a:lstStyle/>
          <a:p>
            <a:pPr algn="ctr"/>
            <a:r>
              <a:rPr lang="lt-LT" sz="2400" dirty="0" smtClean="0"/>
              <a:t/>
            </a:r>
            <a:br>
              <a:rPr lang="lt-LT" sz="2400" dirty="0" smtClean="0"/>
            </a:br>
            <a:r>
              <a:rPr lang="lt-LT" sz="2400" dirty="0" smtClean="0"/>
              <a:t/>
            </a:r>
            <a:br>
              <a:rPr lang="lt-LT" sz="2400" dirty="0" smtClean="0"/>
            </a:br>
            <a:r>
              <a:rPr lang="lt-LT" sz="3100" dirty="0" smtClean="0"/>
              <a:t>Gautų rezultatų analizė</a:t>
            </a:r>
            <a:r>
              <a:rPr lang="lt-LT" sz="2400" dirty="0" smtClean="0"/>
              <a:t/>
            </a:r>
            <a:br>
              <a:rPr lang="lt-LT" sz="2400" dirty="0" smtClean="0"/>
            </a:br>
            <a:r>
              <a:rPr lang="lt-LT" sz="2400" dirty="0" smtClean="0"/>
              <a:t/>
            </a:r>
            <a:br>
              <a:rPr lang="lt-LT" sz="2400" dirty="0" smtClean="0"/>
            </a:br>
            <a:r>
              <a:rPr lang="en-US" sz="2400" dirty="0" err="1" smtClean="0"/>
              <a:t>Mokini</a:t>
            </a:r>
            <a:r>
              <a:rPr lang="lt-LT" sz="2400" dirty="0" smtClean="0"/>
              <a:t>ų</a:t>
            </a:r>
            <a:r>
              <a:rPr lang="en-US" sz="2400" dirty="0" smtClean="0"/>
              <a:t> </a:t>
            </a:r>
            <a:r>
              <a:rPr lang="en-US" sz="2400" dirty="0" err="1" smtClean="0"/>
              <a:t>apklausa</a:t>
            </a:r>
            <a:endParaRPr lang="lt-L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395536" y="5013176"/>
            <a:ext cx="8373616" cy="1143000"/>
          </a:xfrm>
        </p:spPr>
        <p:txBody>
          <a:bodyPr>
            <a:normAutofit/>
          </a:bodyPr>
          <a:lstStyle/>
          <a:p>
            <a:r>
              <a:rPr lang="en-US" sz="1400" dirty="0" smtClean="0"/>
              <a:t>1</a:t>
            </a:r>
            <a:r>
              <a:rPr lang="lt-LT" sz="1400" dirty="0" smtClean="0"/>
              <a:t>pav. Mokinių apklausos rezultatai įvertinti </a:t>
            </a:r>
            <a:r>
              <a:rPr lang="en-US" sz="1400" dirty="0" smtClean="0"/>
              <a:t>3-4 </a:t>
            </a:r>
            <a:r>
              <a:rPr lang="en-US" sz="1400" dirty="0" err="1" smtClean="0"/>
              <a:t>lygmeniu</a:t>
            </a:r>
            <a:r>
              <a:rPr lang="en-US" sz="1400" dirty="0" smtClean="0"/>
              <a:t>.</a:t>
            </a:r>
            <a:r>
              <a:rPr lang="lt-LT" dirty="0" smtClean="0"/>
              <a:t/>
            </a:r>
            <a:br>
              <a:rPr lang="lt-LT" dirty="0" smtClean="0"/>
            </a:br>
            <a:endParaRPr lang="lt-LT" dirty="0"/>
          </a:p>
        </p:txBody>
      </p:sp>
      <p:graphicFrame>
        <p:nvGraphicFramePr>
          <p:cNvPr id="4" name="Diagrama 3"/>
          <p:cNvGraphicFramePr/>
          <p:nvPr/>
        </p:nvGraphicFramePr>
        <p:xfrm>
          <a:off x="395536" y="476672"/>
          <a:ext cx="8496944" cy="453716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urinio vietos rezervavimo ženklas 4"/>
          <p:cNvGraphicFramePr>
            <a:graphicFrameLocks noGrp="1"/>
          </p:cNvGraphicFramePr>
          <p:nvPr>
            <p:ph idx="1"/>
          </p:nvPr>
        </p:nvGraphicFramePr>
        <p:xfrm>
          <a:off x="539552" y="54868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2" name="Antraštė 1"/>
          <p:cNvSpPr>
            <a:spLocks noGrp="1"/>
          </p:cNvSpPr>
          <p:nvPr>
            <p:ph type="title"/>
          </p:nvPr>
        </p:nvSpPr>
        <p:spPr>
          <a:xfrm>
            <a:off x="251520" y="5445224"/>
            <a:ext cx="8229600" cy="1143000"/>
          </a:xfrm>
        </p:spPr>
        <p:txBody>
          <a:bodyPr>
            <a:normAutofit/>
          </a:bodyPr>
          <a:lstStyle/>
          <a:p>
            <a:pPr lvl="0"/>
            <a:r>
              <a:rPr lang="en-US" sz="1400" dirty="0" smtClean="0"/>
              <a:t>  </a:t>
            </a:r>
            <a:r>
              <a:rPr lang="lt-LT" sz="1400" dirty="0" smtClean="0"/>
              <a:t> </a:t>
            </a:r>
            <a:r>
              <a:rPr lang="en-US" sz="1400" dirty="0" smtClean="0"/>
              <a:t>2</a:t>
            </a:r>
            <a:r>
              <a:rPr lang="lt-LT" sz="1400" dirty="0" smtClean="0"/>
              <a:t> pav. </a:t>
            </a:r>
            <a:r>
              <a:rPr lang="en-US" sz="1400" dirty="0" err="1" smtClean="0"/>
              <a:t>Mokini</a:t>
            </a:r>
            <a:r>
              <a:rPr lang="lt-LT" sz="1400" dirty="0" smtClean="0"/>
              <a:t>ų apklausa (</a:t>
            </a:r>
            <a:r>
              <a:rPr lang="en-US" sz="1400" dirty="0" smtClean="0"/>
              <a:t>5</a:t>
            </a:r>
            <a:r>
              <a:rPr lang="lt-LT" sz="1400" dirty="0" smtClean="0"/>
              <a:t> aukščiausios vertės).</a:t>
            </a:r>
            <a:r>
              <a:rPr lang="lt-LT" dirty="0" smtClean="0"/>
              <a:t/>
            </a:r>
            <a:br>
              <a:rPr lang="lt-LT" dirty="0" smtClean="0"/>
            </a:br>
            <a:endParaRPr lang="lt-L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urinio vietos rezervavimo ženklas 4"/>
          <p:cNvGraphicFramePr>
            <a:graphicFrameLocks noGrp="1"/>
          </p:cNvGraphicFramePr>
          <p:nvPr>
            <p:ph idx="1"/>
          </p:nvPr>
        </p:nvGraphicFramePr>
        <p:xfrm>
          <a:off x="539552" y="620688"/>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2" name="Antraštė 1"/>
          <p:cNvSpPr>
            <a:spLocks noGrp="1"/>
          </p:cNvSpPr>
          <p:nvPr>
            <p:ph type="title"/>
          </p:nvPr>
        </p:nvSpPr>
        <p:spPr>
          <a:xfrm>
            <a:off x="395536" y="5229200"/>
            <a:ext cx="8280920" cy="1070992"/>
          </a:xfrm>
        </p:spPr>
        <p:txBody>
          <a:bodyPr>
            <a:normAutofit/>
          </a:bodyPr>
          <a:lstStyle/>
          <a:p>
            <a:pPr lvl="0"/>
            <a:r>
              <a:rPr lang="en-US" sz="1400" dirty="0" smtClean="0"/>
              <a:t>3</a:t>
            </a:r>
            <a:r>
              <a:rPr lang="lt-LT" sz="1400" dirty="0" smtClean="0"/>
              <a:t> pav.</a:t>
            </a:r>
            <a:r>
              <a:rPr lang="en-US" sz="1400" dirty="0" smtClean="0"/>
              <a:t>  </a:t>
            </a:r>
            <a:r>
              <a:rPr lang="en-US" sz="1400" dirty="0" err="1" smtClean="0"/>
              <a:t>Mokini</a:t>
            </a:r>
            <a:r>
              <a:rPr lang="lt-LT" sz="1400" dirty="0" smtClean="0"/>
              <a:t>ų apklausa (</a:t>
            </a:r>
            <a:r>
              <a:rPr lang="en-US" sz="1400" dirty="0" smtClean="0"/>
              <a:t>5</a:t>
            </a:r>
            <a:r>
              <a:rPr lang="lt-LT" sz="1400" dirty="0" smtClean="0"/>
              <a:t> žemiausios vertės).</a:t>
            </a:r>
            <a:endParaRPr lang="lt-LT"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457200" y="1052736"/>
            <a:ext cx="8363272" cy="5073427"/>
          </a:xfrm>
        </p:spPr>
        <p:txBody>
          <a:bodyPr>
            <a:normAutofit fontScale="25000" lnSpcReduction="20000"/>
          </a:bodyPr>
          <a:lstStyle/>
          <a:p>
            <a:r>
              <a:rPr lang="lt-LT" sz="5600" dirty="0" smtClean="0"/>
              <a:t>Tėvams (globėjams, rūpintojams) buvo išdalinta 100 anketų (prisijungimo kodų). Į anketas atsakė 48 mokinių tėvai (globėjai, rūpintojai) - 48 %, iš dalies atsakyti klausimynai - 2, atsakytų klausimynų (įskaitant iš dalies atsakytus) skaičius  - 50,0 %. Mokinių tėvai (globėjai, rūpintojai) atsakinėjo į klausimus apie tvarką ugdymo įstaigoje, santykius, tapatumo jausmą, įstaigos mikroklimatą ir įvaizdį, bendruomeniškumą. Tėvų (globėjų, rūpintojų) apklausos rezultatai, įvertinti 3-4 lygmeniu (ko gero sutinku arba visiškai sutinku):</a:t>
            </a:r>
          </a:p>
          <a:p>
            <a:pPr>
              <a:buNone/>
            </a:pPr>
            <a:endParaRPr lang="lt-LT" sz="5600" dirty="0" smtClean="0"/>
          </a:p>
          <a:p>
            <a:pPr marL="514350" lvl="0" indent="-514350">
              <a:buFont typeface="+mj-lt"/>
              <a:buAutoNum type="arabicPeriod"/>
            </a:pPr>
            <a:r>
              <a:rPr lang="lt-LT" sz="5600" dirty="0" smtClean="0"/>
              <a:t>Tėvai (globėjai, rūpintojai) nurodė, kad sporto centre dirba stiprūs visų sporto šakų mokytojai - 87%.</a:t>
            </a:r>
          </a:p>
          <a:p>
            <a:pPr marL="514350" lvl="0" indent="-514350">
              <a:buFont typeface="+mj-lt"/>
              <a:buAutoNum type="arabicPeriod"/>
            </a:pPr>
            <a:r>
              <a:rPr lang="lt-LT" sz="5600" dirty="0" smtClean="0"/>
              <a:t>Tėvai (globėjai, rūpintojai) pakankamai gauna informacijos apie savo vaiko mokymąsi iš sporto centro - 85%;</a:t>
            </a:r>
          </a:p>
          <a:p>
            <a:pPr marL="514350" lvl="0" indent="-514350">
              <a:buFont typeface="+mj-lt"/>
              <a:buAutoNum type="arabicPeriod"/>
            </a:pPr>
            <a:r>
              <a:rPr lang="lt-LT" sz="5600" dirty="0" smtClean="0"/>
              <a:t>Tėvai (globėjai, rūpintojai) nurodė, kad jų vaikai saugūs vykstančių užsiėmimų metu- 81%;</a:t>
            </a:r>
          </a:p>
          <a:p>
            <a:pPr marL="514350" lvl="0" indent="-514350">
              <a:buFont typeface="+mj-lt"/>
              <a:buAutoNum type="arabicPeriod"/>
            </a:pPr>
            <a:r>
              <a:rPr lang="lt-LT" sz="5600" dirty="0" smtClean="0"/>
              <a:t>Tėvai (globėjai, rūpintojai) nurodė, kad mokytojai su mokiniais užsiėmimų metu elgiasi teisingai - 96 %;</a:t>
            </a:r>
          </a:p>
          <a:p>
            <a:pPr marL="514350" lvl="0" indent="-514350">
              <a:buFont typeface="+mj-lt"/>
              <a:buAutoNum type="arabicPeriod"/>
            </a:pPr>
            <a:r>
              <a:rPr lang="lt-LT" sz="5600" dirty="0" smtClean="0"/>
              <a:t>Tėvai (globėjai, rūpintojai) nurodė, kad mokytojai nėra įžeidę jų vaiko  - 79 %;</a:t>
            </a:r>
          </a:p>
          <a:p>
            <a:pPr marL="514350" lvl="0" indent="-514350">
              <a:buFont typeface="+mj-lt"/>
              <a:buAutoNum type="arabicPeriod"/>
            </a:pPr>
            <a:r>
              <a:rPr lang="lt-LT" sz="5600" dirty="0" smtClean="0"/>
              <a:t>Tėvai (globėjai, rūpintojai) vaikų mokymusi būtent šioje mokykloje yra patenkinti - 96%;</a:t>
            </a:r>
          </a:p>
          <a:p>
            <a:pPr marL="514350" lvl="0" indent="-514350">
              <a:buFont typeface="+mj-lt"/>
              <a:buAutoNum type="arabicPeriod"/>
            </a:pPr>
            <a:r>
              <a:rPr lang="lt-LT" sz="5600" dirty="0" smtClean="0"/>
              <a:t>Tėvai (globėjai, rūpintojai) mano, kad sporto centre yra visada laukiami - 91%.</a:t>
            </a:r>
          </a:p>
          <a:p>
            <a:pPr marL="514350" lvl="0" indent="-514350">
              <a:buFont typeface="+mj-lt"/>
              <a:buAutoNum type="arabicPeriod"/>
            </a:pPr>
            <a:r>
              <a:rPr lang="lt-LT" sz="5600" dirty="0" smtClean="0"/>
              <a:t>Tėvai (globėjai, rūpintojai) dalyvauja sporto centro šventėse ir  renginiuose - 74%. </a:t>
            </a:r>
          </a:p>
          <a:p>
            <a:pPr marL="514350" lvl="0" indent="-514350">
              <a:buFont typeface="+mj-lt"/>
              <a:buAutoNum type="arabicPeriod"/>
            </a:pPr>
            <a:r>
              <a:rPr lang="lt-LT" sz="5600" dirty="0" smtClean="0"/>
              <a:t>Tėvams  (globėjams, rūpintojams) mokykla suteikia pakankamai galimybių dalyvauti sporto centro švenčių organizavime - 62%.</a:t>
            </a:r>
          </a:p>
          <a:p>
            <a:pPr marL="514350" lvl="0" indent="-514350">
              <a:buFont typeface="+mj-lt"/>
              <a:buAutoNum type="arabicPeriod"/>
            </a:pPr>
            <a:r>
              <a:rPr lang="lt-LT" sz="5600" dirty="0" smtClean="0"/>
              <a:t>Dauguma tėvų mano, kad sporto centre dirba stiprūs visų sporto šakų mokytojai – </a:t>
            </a:r>
            <a:r>
              <a:rPr lang="en-US" sz="5600" dirty="0" smtClean="0"/>
              <a:t>87 </a:t>
            </a:r>
            <a:r>
              <a:rPr lang="lt-LT" sz="5600" dirty="0" smtClean="0"/>
              <a:t>%. </a:t>
            </a:r>
          </a:p>
          <a:p>
            <a:endParaRPr lang="lt-LT" dirty="0"/>
          </a:p>
        </p:txBody>
      </p:sp>
      <p:sp>
        <p:nvSpPr>
          <p:cNvPr id="2" name="Antraštė 1"/>
          <p:cNvSpPr>
            <a:spLocks noGrp="1"/>
          </p:cNvSpPr>
          <p:nvPr>
            <p:ph type="title"/>
          </p:nvPr>
        </p:nvSpPr>
        <p:spPr>
          <a:xfrm>
            <a:off x="457200" y="0"/>
            <a:ext cx="8229600" cy="1124744"/>
          </a:xfrm>
        </p:spPr>
        <p:txBody>
          <a:bodyPr>
            <a:normAutofit fontScale="90000"/>
          </a:bodyPr>
          <a:lstStyle/>
          <a:p>
            <a:pPr algn="ctr"/>
            <a:r>
              <a:rPr lang="lt-LT" dirty="0" smtClean="0"/>
              <a:t> </a:t>
            </a:r>
            <a:br>
              <a:rPr lang="lt-LT" dirty="0" smtClean="0"/>
            </a:br>
            <a:r>
              <a:rPr lang="lt-LT" sz="2700" b="1" dirty="0" smtClean="0"/>
              <a:t>Mokinių tėvų (globėjų, rūpintojų) apklausa:</a:t>
            </a:r>
            <a:r>
              <a:rPr lang="lt-LT" dirty="0" smtClean="0"/>
              <a:t/>
            </a:r>
            <a:br>
              <a:rPr lang="lt-LT" dirty="0" smtClean="0"/>
            </a:br>
            <a:endParaRPr lang="lt-LT"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p:cNvGraphicFramePr>
            <a:graphicFrameLocks noGrp="1"/>
          </p:cNvGraphicFramePr>
          <p:nvPr>
            <p:ph idx="1"/>
          </p:nvPr>
        </p:nvGraphicFramePr>
        <p:xfrm>
          <a:off x="323528" y="764704"/>
          <a:ext cx="8229600" cy="4381947"/>
        </p:xfrm>
        <a:graphic>
          <a:graphicData uri="http://schemas.openxmlformats.org/drawingml/2006/chart">
            <c:chart xmlns:c="http://schemas.openxmlformats.org/drawingml/2006/chart" xmlns:r="http://schemas.openxmlformats.org/officeDocument/2006/relationships" r:id="rId2"/>
          </a:graphicData>
        </a:graphic>
      </p:graphicFrame>
      <p:sp>
        <p:nvSpPr>
          <p:cNvPr id="2" name="Antraštė 1"/>
          <p:cNvSpPr>
            <a:spLocks noGrp="1"/>
          </p:cNvSpPr>
          <p:nvPr>
            <p:ph type="title"/>
          </p:nvPr>
        </p:nvSpPr>
        <p:spPr>
          <a:xfrm>
            <a:off x="323528" y="5301208"/>
            <a:ext cx="8373616" cy="1143000"/>
          </a:xfrm>
        </p:spPr>
        <p:txBody>
          <a:bodyPr>
            <a:normAutofit fontScale="90000"/>
          </a:bodyPr>
          <a:lstStyle/>
          <a:p>
            <a:r>
              <a:rPr lang="en-US" sz="1600" dirty="0" smtClean="0"/>
              <a:t>4</a:t>
            </a:r>
            <a:r>
              <a:rPr lang="lt-LT" sz="1600" dirty="0" smtClean="0"/>
              <a:t> pav.</a:t>
            </a:r>
            <a:r>
              <a:rPr lang="en-US" sz="1600" dirty="0" smtClean="0"/>
              <a:t> </a:t>
            </a:r>
            <a:r>
              <a:rPr lang="lt-LT" sz="1600" dirty="0" smtClean="0"/>
              <a:t>Mokinių tėvų (globėjų, rūpintojų) apklausos rezultatai, įvertinti 3-4 lygmeniu.</a:t>
            </a:r>
            <a:r>
              <a:rPr lang="lt-LT" dirty="0" smtClean="0"/>
              <a:t/>
            </a:r>
            <a:br>
              <a:rPr lang="lt-LT" dirty="0" smtClean="0"/>
            </a:br>
            <a:endParaRPr lang="lt-LT"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onkursas">
  <a:themeElements>
    <a:clrScheme name="Konkursa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onkursas">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onkursas">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372</TotalTime>
  <Words>1401</Words>
  <Application>Microsoft Office PowerPoint</Application>
  <PresentationFormat>Demonstracija ekrane (4:3)</PresentationFormat>
  <Paragraphs>139</Paragraphs>
  <Slides>19</Slides>
  <Notes>5</Notes>
  <HiddenSlides>0</HiddenSlides>
  <MMClips>0</MMClips>
  <ScaleCrop>false</ScaleCrop>
  <HeadingPairs>
    <vt:vector size="4" baseType="variant">
      <vt:variant>
        <vt:lpstr>Tema</vt:lpstr>
      </vt:variant>
      <vt:variant>
        <vt:i4>1</vt:i4>
      </vt:variant>
      <vt:variant>
        <vt:lpstr>Skaidrių pavadinimai</vt:lpstr>
      </vt:variant>
      <vt:variant>
        <vt:i4>19</vt:i4>
      </vt:variant>
    </vt:vector>
  </HeadingPairs>
  <TitlesOfParts>
    <vt:vector size="20" baseType="lpstr">
      <vt:lpstr>Konkursas</vt:lpstr>
      <vt:lpstr>KUPIŠKIO R. KŪNO KULTŪROS IR SPORTO CENTRAS </vt:lpstr>
      <vt:lpstr>PowerPoint pristatymas</vt:lpstr>
      <vt:lpstr>PowerPoint pristatymas</vt:lpstr>
      <vt:lpstr>  Gautų rezultatų analizė  Mokinių apklausa</vt:lpstr>
      <vt:lpstr>1pav. Mokinių apklausos rezultatai įvertinti 3-4 lygmeniu. </vt:lpstr>
      <vt:lpstr>   2 pav. Mokinių apklausa (5 aukščiausios vertės). </vt:lpstr>
      <vt:lpstr>3 pav.  Mokinių apklausa (5 žemiausios vertės).</vt:lpstr>
      <vt:lpstr>  Mokinių tėvų (globėjų, rūpintojų) apklausa: </vt:lpstr>
      <vt:lpstr>4 pav. Mokinių tėvų (globėjų, rūpintojų) apklausos rezultatai, įvertinti 3-4 lygmeniu. </vt:lpstr>
      <vt:lpstr>     5 pav. Mokinių tėvų (globėjų, rūpintojų) apklausa (5 aukščiausios vertės). </vt:lpstr>
      <vt:lpstr>   6 pav. Mokinių tėvų (globėjų, rūpintojų) apklausa (5 žemiausios  vertės).  </vt:lpstr>
      <vt:lpstr>Mokytojų apklausa: </vt:lpstr>
      <vt:lpstr>                      </vt:lpstr>
      <vt:lpstr>  8 pav. Mokytojų apklausa (5 aukščiausios vertės). </vt:lpstr>
      <vt:lpstr>9 pav.  Mokytojų apklausa (5 žemiausios vertės). </vt:lpstr>
      <vt:lpstr>IŠVADOS </vt:lpstr>
      <vt:lpstr>PowerPoint pristatymas</vt:lpstr>
      <vt:lpstr>PowerPoint pristatymas</vt:lpstr>
      <vt:lpstr>Dėkoju už dėmesį</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KUPIŠKIO R. KŪNO KULTŪROS IR SPORTO CENTRAS </dc:title>
  <dc:creator>Kestas</dc:creator>
  <cp:lastModifiedBy>ThisnkCentre</cp:lastModifiedBy>
  <cp:revision>120</cp:revision>
  <dcterms:created xsi:type="dcterms:W3CDTF">2016-10-08T10:21:10Z</dcterms:created>
  <dcterms:modified xsi:type="dcterms:W3CDTF">2016-10-10T11:26:57Z</dcterms:modified>
</cp:coreProperties>
</file>